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18288000" cy="10287000"/>
  <p:notesSz cx="6858000" cy="9144000"/>
  <p:embeddedFontLst>
    <p:embeddedFont>
      <p:font typeface="TAN Ashford" charset="1" panose="00000000000000000000"/>
      <p:regular r:id="rId23"/>
    </p:embeddedFont>
    <p:embeddedFont>
      <p:font typeface="TAN Garland" charset="1" panose="00000000000000000000"/>
      <p:regular r:id="rId24"/>
    </p:embeddedFont>
    <p:embeddedFont>
      <p:font typeface="TAN Angleton" charset="1" panose="0000000000000000000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25.png" Type="http://schemas.openxmlformats.org/officeDocument/2006/relationships/image"/><Relationship Id="rId5" Target="../media/image26.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png" Type="http://schemas.openxmlformats.org/officeDocument/2006/relationships/image"/><Relationship Id="rId3" Target="../media/image28.svg" Type="http://schemas.openxmlformats.org/officeDocument/2006/relationships/image"/><Relationship Id="rId4" Target="../media/image29.png" Type="http://schemas.openxmlformats.org/officeDocument/2006/relationships/image"/><Relationship Id="rId5" Target="../media/image30.svg" Type="http://schemas.openxmlformats.org/officeDocument/2006/relationships/image"/><Relationship Id="rId6" Target="../media/image31.png" Type="http://schemas.openxmlformats.org/officeDocument/2006/relationships/image"/><Relationship Id="rId7" Target="../media/image32.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3.png" Type="http://schemas.openxmlformats.org/officeDocument/2006/relationships/image"/><Relationship Id="rId3" Target="../media/image34.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png" Type="http://schemas.openxmlformats.org/officeDocument/2006/relationships/image"/><Relationship Id="rId3" Target="../media/image28.svg" Type="http://schemas.openxmlformats.org/officeDocument/2006/relationships/image"/><Relationship Id="rId4" Target="../media/image29.png" Type="http://schemas.openxmlformats.org/officeDocument/2006/relationships/image"/><Relationship Id="rId5" Target="../media/image30.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13.png" Type="http://schemas.openxmlformats.org/officeDocument/2006/relationships/image"/><Relationship Id="rId5" Target="../media/image1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 Id="rId4" Target="../media/image17.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svg" Type="http://schemas.openxmlformats.org/officeDocument/2006/relationships/image"/><Relationship Id="rId4" Target="../media/image20.png" Type="http://schemas.openxmlformats.org/officeDocument/2006/relationships/image"/><Relationship Id="rId5" Target="../media/image21.svg" Type="http://schemas.openxmlformats.org/officeDocument/2006/relationships/image"/><Relationship Id="rId6" Target="../media/image22.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23.png" Type="http://schemas.openxmlformats.org/officeDocument/2006/relationships/image"/><Relationship Id="rId5" Target="../media/image24.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FBE1"/>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7107382" cy="10287000"/>
          </a:xfrm>
          <a:custGeom>
            <a:avLst/>
            <a:gdLst/>
            <a:ahLst/>
            <a:cxnLst/>
            <a:rect r="r" b="b" t="t" l="l"/>
            <a:pathLst>
              <a:path h="10287000" w="7107382">
                <a:moveTo>
                  <a:pt x="0" y="0"/>
                </a:moveTo>
                <a:lnTo>
                  <a:pt x="7107382" y="0"/>
                </a:lnTo>
                <a:lnTo>
                  <a:pt x="7107382"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4841507" y="2138569"/>
            <a:ext cx="12764744" cy="2600326"/>
          </a:xfrm>
          <a:prstGeom prst="rect">
            <a:avLst/>
          </a:prstGeom>
        </p:spPr>
        <p:txBody>
          <a:bodyPr anchor="t" rtlCol="false" tIns="0" lIns="0" bIns="0" rIns="0">
            <a:spAutoFit/>
          </a:bodyPr>
          <a:lstStyle/>
          <a:p>
            <a:pPr algn="ctr">
              <a:lnSpc>
                <a:spcPts val="10499"/>
              </a:lnSpc>
              <a:spcBef>
                <a:spcPct val="0"/>
              </a:spcBef>
            </a:pPr>
            <a:r>
              <a:rPr lang="en-US" sz="7499">
                <a:solidFill>
                  <a:srgbClr val="992800"/>
                </a:solidFill>
                <a:latin typeface="TAN Ashford"/>
                <a:ea typeface="TAN Ashford"/>
                <a:cs typeface="TAN Ashford"/>
                <a:sym typeface="TAN Ashford"/>
              </a:rPr>
              <a:t>High School Transition Night</a:t>
            </a:r>
          </a:p>
        </p:txBody>
      </p:sp>
      <p:sp>
        <p:nvSpPr>
          <p:cNvPr name="TextBox 4" id="4"/>
          <p:cNvSpPr txBox="true"/>
          <p:nvPr/>
        </p:nvSpPr>
        <p:spPr>
          <a:xfrm rot="0">
            <a:off x="7475199" y="5818549"/>
            <a:ext cx="10131052" cy="3521269"/>
          </a:xfrm>
          <a:prstGeom prst="rect">
            <a:avLst/>
          </a:prstGeom>
        </p:spPr>
        <p:txBody>
          <a:bodyPr anchor="t" rtlCol="false" tIns="0" lIns="0" bIns="0" rIns="0">
            <a:spAutoFit/>
          </a:bodyPr>
          <a:lstStyle/>
          <a:p>
            <a:pPr algn="ctr">
              <a:lnSpc>
                <a:spcPts val="7000"/>
              </a:lnSpc>
            </a:pPr>
            <a:r>
              <a:rPr lang="en-US" sz="5000">
                <a:solidFill>
                  <a:srgbClr val="000000"/>
                </a:solidFill>
                <a:latin typeface="TAN Garland"/>
                <a:ea typeface="TAN Garland"/>
                <a:cs typeface="TAN Garland"/>
                <a:sym typeface="TAN Garland"/>
              </a:rPr>
              <a:t>School of the Arts</a:t>
            </a:r>
          </a:p>
          <a:p>
            <a:pPr algn="ctr">
              <a:lnSpc>
                <a:spcPts val="7000"/>
              </a:lnSpc>
            </a:pPr>
            <a:r>
              <a:rPr lang="en-US" sz="5000">
                <a:solidFill>
                  <a:srgbClr val="000000"/>
                </a:solidFill>
                <a:latin typeface="TAN Garland"/>
                <a:ea typeface="TAN Garland"/>
                <a:cs typeface="TAN Garland"/>
                <a:sym typeface="TAN Garland"/>
              </a:rPr>
              <a:t>Information Session</a:t>
            </a:r>
          </a:p>
          <a:p>
            <a:pPr algn="ctr">
              <a:lnSpc>
                <a:spcPts val="7000"/>
              </a:lnSpc>
            </a:pPr>
            <a:r>
              <a:rPr lang="en-US" sz="5000">
                <a:solidFill>
                  <a:srgbClr val="000000"/>
                </a:solidFill>
                <a:latin typeface="TAN Garland"/>
                <a:ea typeface="TAN Garland"/>
                <a:cs typeface="TAN Garland"/>
                <a:sym typeface="TAN Garland"/>
              </a:rPr>
              <a:t>May 19, 2025</a:t>
            </a:r>
          </a:p>
          <a:p>
            <a:pPr algn="ctr">
              <a:lnSpc>
                <a:spcPts val="7000"/>
              </a:lnSpc>
              <a:spcBef>
                <a:spcPct val="0"/>
              </a:spcBef>
            </a:pPr>
            <a:r>
              <a:rPr lang="en-US" sz="5000">
                <a:solidFill>
                  <a:srgbClr val="000000"/>
                </a:solidFill>
                <a:latin typeface="TAN Garland"/>
                <a:ea typeface="TAN Garland"/>
                <a:cs typeface="TAN Garland"/>
                <a:sym typeface="TAN Garland"/>
              </a:rPr>
              <a:t>6:00 PM - 7:00 PM</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FFBE1"/>
        </a:solidFill>
      </p:bgPr>
    </p:bg>
    <p:spTree>
      <p:nvGrpSpPr>
        <p:cNvPr id="1" name=""/>
        <p:cNvGrpSpPr/>
        <p:nvPr/>
      </p:nvGrpSpPr>
      <p:grpSpPr>
        <a:xfrm>
          <a:off x="0" y="0"/>
          <a:ext cx="0" cy="0"/>
          <a:chOff x="0" y="0"/>
          <a:chExt cx="0" cy="0"/>
        </a:xfrm>
      </p:grpSpPr>
      <p:sp>
        <p:nvSpPr>
          <p:cNvPr name="Freeform 2" id="2"/>
          <p:cNvSpPr/>
          <p:nvPr/>
        </p:nvSpPr>
        <p:spPr>
          <a:xfrm flipH="false" flipV="false" rot="0">
            <a:off x="14260310" y="6374506"/>
            <a:ext cx="10110131" cy="10147029"/>
          </a:xfrm>
          <a:custGeom>
            <a:avLst/>
            <a:gdLst/>
            <a:ahLst/>
            <a:cxnLst/>
            <a:rect r="r" b="b" t="t" l="l"/>
            <a:pathLst>
              <a:path h="10147029" w="10110131">
                <a:moveTo>
                  <a:pt x="0" y="0"/>
                </a:moveTo>
                <a:lnTo>
                  <a:pt x="10110131" y="0"/>
                </a:lnTo>
                <a:lnTo>
                  <a:pt x="10110131" y="10147029"/>
                </a:lnTo>
                <a:lnTo>
                  <a:pt x="0" y="1014702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545241" y="2158106"/>
            <a:ext cx="15197517" cy="3521075"/>
          </a:xfrm>
          <a:prstGeom prst="rect">
            <a:avLst/>
          </a:prstGeom>
        </p:spPr>
        <p:txBody>
          <a:bodyPr anchor="t" rtlCol="false" tIns="0" lIns="0" bIns="0" rIns="0">
            <a:spAutoFit/>
          </a:bodyPr>
          <a:lstStyle/>
          <a:p>
            <a:pPr algn="ctr">
              <a:lnSpc>
                <a:spcPts val="7000"/>
              </a:lnSpc>
              <a:spcBef>
                <a:spcPct val="0"/>
              </a:spcBef>
            </a:pPr>
            <a:r>
              <a:rPr lang="en-US" sz="5000">
                <a:solidFill>
                  <a:srgbClr val="000000"/>
                </a:solidFill>
                <a:latin typeface="TAN Garland"/>
                <a:ea typeface="TAN Garland"/>
                <a:cs typeface="TAN Garland"/>
                <a:sym typeface="TAN Garland"/>
              </a:rPr>
              <a:t>Course requests will be sent out at some point in July. If there is something that is incorrect or needs changing, please contact Mr. Tirre via e-mail.  </a:t>
            </a:r>
          </a:p>
        </p:txBody>
      </p:sp>
      <p:sp>
        <p:nvSpPr>
          <p:cNvPr name="TextBox 4" id="4"/>
          <p:cNvSpPr txBox="true"/>
          <p:nvPr/>
        </p:nvSpPr>
        <p:spPr>
          <a:xfrm rot="0">
            <a:off x="2761628" y="544513"/>
            <a:ext cx="12764744" cy="863598"/>
          </a:xfrm>
          <a:prstGeom prst="rect">
            <a:avLst/>
          </a:prstGeom>
        </p:spPr>
        <p:txBody>
          <a:bodyPr anchor="t" rtlCol="false" tIns="0" lIns="0" bIns="0" rIns="0">
            <a:spAutoFit/>
          </a:bodyPr>
          <a:lstStyle/>
          <a:p>
            <a:pPr algn="ctr">
              <a:lnSpc>
                <a:spcPts val="7000"/>
              </a:lnSpc>
              <a:spcBef>
                <a:spcPct val="0"/>
              </a:spcBef>
            </a:pPr>
            <a:r>
              <a:rPr lang="en-US" sz="5000">
                <a:solidFill>
                  <a:srgbClr val="992800"/>
                </a:solidFill>
                <a:latin typeface="TAN Ashford"/>
                <a:ea typeface="TAN Ashford"/>
                <a:cs typeface="TAN Ashford"/>
                <a:sym typeface="TAN Ashford"/>
              </a:rPr>
              <a:t>What to Expect in July</a:t>
            </a:r>
          </a:p>
        </p:txBody>
      </p:sp>
      <p:sp>
        <p:nvSpPr>
          <p:cNvPr name="Freeform 5" id="5"/>
          <p:cNvSpPr/>
          <p:nvPr/>
        </p:nvSpPr>
        <p:spPr>
          <a:xfrm flipH="false" flipV="false" rot="0">
            <a:off x="6896325" y="6374506"/>
            <a:ext cx="4495351" cy="3588107"/>
          </a:xfrm>
          <a:custGeom>
            <a:avLst/>
            <a:gdLst/>
            <a:ahLst/>
            <a:cxnLst/>
            <a:rect r="r" b="b" t="t" l="l"/>
            <a:pathLst>
              <a:path h="3588107" w="4495351">
                <a:moveTo>
                  <a:pt x="0" y="0"/>
                </a:moveTo>
                <a:lnTo>
                  <a:pt x="4495350" y="0"/>
                </a:lnTo>
                <a:lnTo>
                  <a:pt x="4495350" y="3588107"/>
                </a:lnTo>
                <a:lnTo>
                  <a:pt x="0" y="3588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FFBE1"/>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4358954" y="2365232"/>
            <a:ext cx="10775308" cy="5751321"/>
          </a:xfrm>
          <a:custGeom>
            <a:avLst/>
            <a:gdLst/>
            <a:ahLst/>
            <a:cxnLst/>
            <a:rect r="r" b="b" t="t" l="l"/>
            <a:pathLst>
              <a:path h="5751321" w="10775308">
                <a:moveTo>
                  <a:pt x="0" y="0"/>
                </a:moveTo>
                <a:lnTo>
                  <a:pt x="10775308" y="0"/>
                </a:lnTo>
                <a:lnTo>
                  <a:pt x="10775308" y="5751321"/>
                </a:lnTo>
                <a:lnTo>
                  <a:pt x="0" y="575132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5400000">
            <a:off x="11871646" y="2267840"/>
            <a:ext cx="10775308" cy="5751321"/>
          </a:xfrm>
          <a:custGeom>
            <a:avLst/>
            <a:gdLst/>
            <a:ahLst/>
            <a:cxnLst/>
            <a:rect r="r" b="b" t="t" l="l"/>
            <a:pathLst>
              <a:path h="5751321" w="10775308">
                <a:moveTo>
                  <a:pt x="10775308" y="5751320"/>
                </a:moveTo>
                <a:lnTo>
                  <a:pt x="0" y="5751320"/>
                </a:lnTo>
                <a:lnTo>
                  <a:pt x="0" y="0"/>
                </a:lnTo>
                <a:lnTo>
                  <a:pt x="10775308" y="0"/>
                </a:lnTo>
                <a:lnTo>
                  <a:pt x="10775308" y="575132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4383640" y="472555"/>
            <a:ext cx="1508496" cy="1508496"/>
          </a:xfrm>
          <a:custGeom>
            <a:avLst/>
            <a:gdLst/>
            <a:ahLst/>
            <a:cxnLst/>
            <a:rect r="r" b="b" t="t" l="l"/>
            <a:pathLst>
              <a:path h="1508496" w="1508496">
                <a:moveTo>
                  <a:pt x="0" y="0"/>
                </a:moveTo>
                <a:lnTo>
                  <a:pt x="1508496" y="0"/>
                </a:lnTo>
                <a:lnTo>
                  <a:pt x="1508496" y="1508496"/>
                </a:lnTo>
                <a:lnTo>
                  <a:pt x="0" y="15084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3977405" y="3038507"/>
            <a:ext cx="10479279" cy="6178889"/>
          </a:xfrm>
          <a:prstGeom prst="rect">
            <a:avLst/>
          </a:prstGeom>
        </p:spPr>
        <p:txBody>
          <a:bodyPr anchor="t" rtlCol="false" tIns="0" lIns="0" bIns="0" rIns="0">
            <a:spAutoFit/>
          </a:bodyPr>
          <a:lstStyle/>
          <a:p>
            <a:pPr algn="ctr">
              <a:lnSpc>
                <a:spcPts val="7000"/>
              </a:lnSpc>
            </a:pPr>
            <a:r>
              <a:rPr lang="en-US" sz="5000">
                <a:solidFill>
                  <a:srgbClr val="000000"/>
                </a:solidFill>
                <a:latin typeface="TAN Garland"/>
                <a:ea typeface="TAN Garland"/>
                <a:cs typeface="TAN Garland"/>
                <a:sym typeface="TAN Garland"/>
              </a:rPr>
              <a:t>Nadia Adams: nadia.adams@rcsdk12.org (585) 242-7682 X 4253</a:t>
            </a:r>
          </a:p>
          <a:p>
            <a:pPr algn="ctr">
              <a:lnSpc>
                <a:spcPts val="7000"/>
              </a:lnSpc>
            </a:pPr>
          </a:p>
          <a:p>
            <a:pPr algn="ctr">
              <a:lnSpc>
                <a:spcPts val="7000"/>
              </a:lnSpc>
            </a:pPr>
            <a:r>
              <a:rPr lang="en-US" sz="5000">
                <a:solidFill>
                  <a:srgbClr val="000000"/>
                </a:solidFill>
                <a:latin typeface="TAN Garland"/>
                <a:ea typeface="TAN Garland"/>
                <a:cs typeface="TAN Garland"/>
                <a:sym typeface="TAN Garland"/>
              </a:rPr>
              <a:t>Heather Kelly</a:t>
            </a:r>
          </a:p>
          <a:p>
            <a:pPr algn="ctr">
              <a:lnSpc>
                <a:spcPts val="7000"/>
              </a:lnSpc>
            </a:pPr>
            <a:r>
              <a:rPr lang="en-US" sz="5000">
                <a:solidFill>
                  <a:srgbClr val="000000"/>
                </a:solidFill>
                <a:latin typeface="TAN Garland"/>
                <a:ea typeface="TAN Garland"/>
                <a:cs typeface="TAN Garland"/>
                <a:sym typeface="TAN Garland"/>
              </a:rPr>
              <a:t>heather.kelly@rcsdk12.org</a:t>
            </a:r>
          </a:p>
          <a:p>
            <a:pPr algn="ctr">
              <a:lnSpc>
                <a:spcPts val="7000"/>
              </a:lnSpc>
              <a:spcBef>
                <a:spcPct val="0"/>
              </a:spcBef>
            </a:pPr>
            <a:r>
              <a:rPr lang="en-US" sz="5000">
                <a:solidFill>
                  <a:srgbClr val="000000"/>
                </a:solidFill>
                <a:latin typeface="TAN Garland"/>
                <a:ea typeface="TAN Garland"/>
                <a:cs typeface="TAN Garland"/>
                <a:sym typeface="TAN Garland"/>
              </a:rPr>
              <a:t>(585) 242-7682 x 4320</a:t>
            </a:r>
          </a:p>
        </p:txBody>
      </p:sp>
      <p:sp>
        <p:nvSpPr>
          <p:cNvPr name="TextBox 6" id="6"/>
          <p:cNvSpPr txBox="true"/>
          <p:nvPr/>
        </p:nvSpPr>
        <p:spPr>
          <a:xfrm rot="0">
            <a:off x="1843407" y="601011"/>
            <a:ext cx="12764744" cy="1127759"/>
          </a:xfrm>
          <a:prstGeom prst="rect">
            <a:avLst/>
          </a:prstGeom>
        </p:spPr>
        <p:txBody>
          <a:bodyPr anchor="t" rtlCol="false" tIns="0" lIns="0" bIns="0" rIns="0">
            <a:spAutoFit/>
          </a:bodyPr>
          <a:lstStyle/>
          <a:p>
            <a:pPr algn="ctr">
              <a:lnSpc>
                <a:spcPts val="9240"/>
              </a:lnSpc>
              <a:spcBef>
                <a:spcPct val="0"/>
              </a:spcBef>
            </a:pPr>
            <a:r>
              <a:rPr lang="en-US" sz="6600">
                <a:solidFill>
                  <a:srgbClr val="992800"/>
                </a:solidFill>
                <a:latin typeface="TAN Ashford"/>
                <a:ea typeface="TAN Ashford"/>
                <a:cs typeface="TAN Ashford"/>
                <a:sym typeface="TAN Ashford"/>
              </a:rPr>
              <a:t>Contact Information</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FFBE1"/>
        </a:solidFill>
      </p:bgPr>
    </p:bg>
    <p:spTree>
      <p:nvGrpSpPr>
        <p:cNvPr id="1" name=""/>
        <p:cNvGrpSpPr/>
        <p:nvPr/>
      </p:nvGrpSpPr>
      <p:grpSpPr>
        <a:xfrm>
          <a:off x="0" y="0"/>
          <a:ext cx="0" cy="0"/>
          <a:chOff x="0" y="0"/>
          <a:chExt cx="0" cy="0"/>
        </a:xfrm>
      </p:grpSpPr>
      <p:sp>
        <p:nvSpPr>
          <p:cNvPr name="Freeform 2" id="2"/>
          <p:cNvSpPr/>
          <p:nvPr/>
        </p:nvSpPr>
        <p:spPr>
          <a:xfrm flipH="false" flipV="false" rot="0">
            <a:off x="7263009" y="4730899"/>
            <a:ext cx="3764791" cy="3698907"/>
          </a:xfrm>
          <a:custGeom>
            <a:avLst/>
            <a:gdLst/>
            <a:ahLst/>
            <a:cxnLst/>
            <a:rect r="r" b="b" t="t" l="l"/>
            <a:pathLst>
              <a:path h="3698907" w="3764791">
                <a:moveTo>
                  <a:pt x="0" y="0"/>
                </a:moveTo>
                <a:lnTo>
                  <a:pt x="3764791" y="0"/>
                </a:lnTo>
                <a:lnTo>
                  <a:pt x="3764791" y="3698907"/>
                </a:lnTo>
                <a:lnTo>
                  <a:pt x="0" y="369890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2402487" y="1880485"/>
            <a:ext cx="12764744" cy="2047904"/>
          </a:xfrm>
          <a:prstGeom prst="rect">
            <a:avLst/>
          </a:prstGeom>
        </p:spPr>
        <p:txBody>
          <a:bodyPr anchor="t" rtlCol="false" tIns="0" lIns="0" bIns="0" rIns="0">
            <a:spAutoFit/>
          </a:bodyPr>
          <a:lstStyle/>
          <a:p>
            <a:pPr algn="ctr">
              <a:lnSpc>
                <a:spcPts val="16798"/>
              </a:lnSpc>
              <a:spcBef>
                <a:spcPct val="0"/>
              </a:spcBef>
            </a:pPr>
            <a:r>
              <a:rPr lang="en-US" sz="11998">
                <a:solidFill>
                  <a:srgbClr val="992800"/>
                </a:solidFill>
                <a:latin typeface="TAN Ashford"/>
                <a:ea typeface="TAN Ashford"/>
                <a:cs typeface="TAN Ashford"/>
                <a:sym typeface="TAN Ashford"/>
              </a:rPr>
              <a:t>Q &amp; A</a:t>
            </a:r>
          </a:p>
        </p:txBody>
      </p:sp>
      <p:grpSp>
        <p:nvGrpSpPr>
          <p:cNvPr name="Group 4" id="4"/>
          <p:cNvGrpSpPr/>
          <p:nvPr/>
        </p:nvGrpSpPr>
        <p:grpSpPr>
          <a:xfrm rot="0">
            <a:off x="235627" y="-18261"/>
            <a:ext cx="2166860" cy="10360045"/>
            <a:chOff x="0" y="0"/>
            <a:chExt cx="2889147" cy="13813393"/>
          </a:xfrm>
        </p:grpSpPr>
        <p:grpSp>
          <p:nvGrpSpPr>
            <p:cNvPr name="Group 5" id="5"/>
            <p:cNvGrpSpPr/>
            <p:nvPr/>
          </p:nvGrpSpPr>
          <p:grpSpPr>
            <a:xfrm rot="0">
              <a:off x="0" y="0"/>
              <a:ext cx="559966" cy="13813393"/>
              <a:chOff x="0" y="0"/>
              <a:chExt cx="110611" cy="2728571"/>
            </a:xfrm>
          </p:grpSpPr>
          <p:sp>
            <p:nvSpPr>
              <p:cNvPr name="Freeform 6" id="6"/>
              <p:cNvSpPr/>
              <p:nvPr/>
            </p:nvSpPr>
            <p:spPr>
              <a:xfrm flipH="false" flipV="false" rot="0">
                <a:off x="0" y="0"/>
                <a:ext cx="110611" cy="2728571"/>
              </a:xfrm>
              <a:custGeom>
                <a:avLst/>
                <a:gdLst/>
                <a:ahLst/>
                <a:cxnLst/>
                <a:rect r="r" b="b" t="t" l="l"/>
                <a:pathLst>
                  <a:path h="2728571" w="110611">
                    <a:moveTo>
                      <a:pt x="0" y="0"/>
                    </a:moveTo>
                    <a:lnTo>
                      <a:pt x="110611" y="0"/>
                    </a:lnTo>
                    <a:lnTo>
                      <a:pt x="110611" y="2728571"/>
                    </a:lnTo>
                    <a:lnTo>
                      <a:pt x="0" y="2728571"/>
                    </a:lnTo>
                    <a:close/>
                  </a:path>
                </a:pathLst>
              </a:custGeom>
              <a:solidFill>
                <a:srgbClr val="058789"/>
              </a:solidFill>
            </p:spPr>
          </p:sp>
          <p:sp>
            <p:nvSpPr>
              <p:cNvPr name="TextBox 7" id="7"/>
              <p:cNvSpPr txBox="true"/>
              <p:nvPr/>
            </p:nvSpPr>
            <p:spPr>
              <a:xfrm>
                <a:off x="0" y="-38100"/>
                <a:ext cx="110611" cy="2766671"/>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776393" y="0"/>
              <a:ext cx="559966" cy="13813393"/>
              <a:chOff x="0" y="0"/>
              <a:chExt cx="110611" cy="2728571"/>
            </a:xfrm>
          </p:grpSpPr>
          <p:sp>
            <p:nvSpPr>
              <p:cNvPr name="Freeform 9" id="9"/>
              <p:cNvSpPr/>
              <p:nvPr/>
            </p:nvSpPr>
            <p:spPr>
              <a:xfrm flipH="false" flipV="false" rot="0">
                <a:off x="0" y="0"/>
                <a:ext cx="110611" cy="2728571"/>
              </a:xfrm>
              <a:custGeom>
                <a:avLst/>
                <a:gdLst/>
                <a:ahLst/>
                <a:cxnLst/>
                <a:rect r="r" b="b" t="t" l="l"/>
                <a:pathLst>
                  <a:path h="2728571" w="110611">
                    <a:moveTo>
                      <a:pt x="0" y="0"/>
                    </a:moveTo>
                    <a:lnTo>
                      <a:pt x="110611" y="0"/>
                    </a:lnTo>
                    <a:lnTo>
                      <a:pt x="110611" y="2728571"/>
                    </a:lnTo>
                    <a:lnTo>
                      <a:pt x="0" y="2728571"/>
                    </a:lnTo>
                    <a:close/>
                  </a:path>
                </a:pathLst>
              </a:custGeom>
              <a:solidFill>
                <a:srgbClr val="CD5E30"/>
              </a:solidFill>
            </p:spPr>
          </p:sp>
          <p:sp>
            <p:nvSpPr>
              <p:cNvPr name="TextBox 10" id="10"/>
              <p:cNvSpPr txBox="true"/>
              <p:nvPr/>
            </p:nvSpPr>
            <p:spPr>
              <a:xfrm>
                <a:off x="0" y="-38100"/>
                <a:ext cx="110611" cy="2766671"/>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1552787" y="0"/>
              <a:ext cx="559966" cy="13813393"/>
              <a:chOff x="0" y="0"/>
              <a:chExt cx="110611" cy="2728571"/>
            </a:xfrm>
          </p:grpSpPr>
          <p:sp>
            <p:nvSpPr>
              <p:cNvPr name="Freeform 12" id="12"/>
              <p:cNvSpPr/>
              <p:nvPr/>
            </p:nvSpPr>
            <p:spPr>
              <a:xfrm flipH="false" flipV="false" rot="0">
                <a:off x="0" y="0"/>
                <a:ext cx="110611" cy="2728571"/>
              </a:xfrm>
              <a:custGeom>
                <a:avLst/>
                <a:gdLst/>
                <a:ahLst/>
                <a:cxnLst/>
                <a:rect r="r" b="b" t="t" l="l"/>
                <a:pathLst>
                  <a:path h="2728571" w="110611">
                    <a:moveTo>
                      <a:pt x="0" y="0"/>
                    </a:moveTo>
                    <a:lnTo>
                      <a:pt x="110611" y="0"/>
                    </a:lnTo>
                    <a:lnTo>
                      <a:pt x="110611" y="2728571"/>
                    </a:lnTo>
                    <a:lnTo>
                      <a:pt x="0" y="2728571"/>
                    </a:lnTo>
                    <a:close/>
                  </a:path>
                </a:pathLst>
              </a:custGeom>
              <a:solidFill>
                <a:srgbClr val="992800"/>
              </a:solidFill>
            </p:spPr>
          </p:sp>
          <p:sp>
            <p:nvSpPr>
              <p:cNvPr name="TextBox 13" id="13"/>
              <p:cNvSpPr txBox="true"/>
              <p:nvPr/>
            </p:nvSpPr>
            <p:spPr>
              <a:xfrm>
                <a:off x="0" y="-38100"/>
                <a:ext cx="110611" cy="2766671"/>
              </a:xfrm>
              <a:prstGeom prst="rect">
                <a:avLst/>
              </a:prstGeom>
            </p:spPr>
            <p:txBody>
              <a:bodyPr anchor="ctr" rtlCol="false" tIns="50800" lIns="50800" bIns="50800" rIns="50800"/>
              <a:lstStyle/>
              <a:p>
                <a:pPr algn="ctr">
                  <a:lnSpc>
                    <a:spcPts val="2659"/>
                  </a:lnSpc>
                  <a:spcBef>
                    <a:spcPct val="0"/>
                  </a:spcBef>
                </a:pPr>
              </a:p>
            </p:txBody>
          </p:sp>
        </p:grpSp>
        <p:grpSp>
          <p:nvGrpSpPr>
            <p:cNvPr name="Group 14" id="14"/>
            <p:cNvGrpSpPr/>
            <p:nvPr/>
          </p:nvGrpSpPr>
          <p:grpSpPr>
            <a:xfrm rot="0">
              <a:off x="2329180" y="0"/>
              <a:ext cx="559966" cy="13813393"/>
              <a:chOff x="0" y="0"/>
              <a:chExt cx="110611" cy="2728571"/>
            </a:xfrm>
          </p:grpSpPr>
          <p:sp>
            <p:nvSpPr>
              <p:cNvPr name="Freeform 15" id="15"/>
              <p:cNvSpPr/>
              <p:nvPr/>
            </p:nvSpPr>
            <p:spPr>
              <a:xfrm flipH="false" flipV="false" rot="0">
                <a:off x="0" y="0"/>
                <a:ext cx="110611" cy="2728571"/>
              </a:xfrm>
              <a:custGeom>
                <a:avLst/>
                <a:gdLst/>
                <a:ahLst/>
                <a:cxnLst/>
                <a:rect r="r" b="b" t="t" l="l"/>
                <a:pathLst>
                  <a:path h="2728571" w="110611">
                    <a:moveTo>
                      <a:pt x="0" y="0"/>
                    </a:moveTo>
                    <a:lnTo>
                      <a:pt x="110611" y="0"/>
                    </a:lnTo>
                    <a:lnTo>
                      <a:pt x="110611" y="2728571"/>
                    </a:lnTo>
                    <a:lnTo>
                      <a:pt x="0" y="2728571"/>
                    </a:lnTo>
                    <a:close/>
                  </a:path>
                </a:pathLst>
              </a:custGeom>
              <a:solidFill>
                <a:srgbClr val="E3A72F"/>
              </a:solidFill>
            </p:spPr>
          </p:sp>
          <p:sp>
            <p:nvSpPr>
              <p:cNvPr name="TextBox 16" id="16"/>
              <p:cNvSpPr txBox="true"/>
              <p:nvPr/>
            </p:nvSpPr>
            <p:spPr>
              <a:xfrm>
                <a:off x="0" y="-38100"/>
                <a:ext cx="110611" cy="2766671"/>
              </a:xfrm>
              <a:prstGeom prst="rect">
                <a:avLst/>
              </a:prstGeom>
            </p:spPr>
            <p:txBody>
              <a:bodyPr anchor="ctr" rtlCol="false" tIns="50800" lIns="50800" bIns="50800" rIns="50800"/>
              <a:lstStyle/>
              <a:p>
                <a:pPr algn="ctr">
                  <a:lnSpc>
                    <a:spcPts val="2659"/>
                  </a:lnSpc>
                  <a:spcBef>
                    <a:spcPct val="0"/>
                  </a:spcBef>
                </a:pPr>
              </a:p>
            </p:txBody>
          </p:sp>
        </p:grpSp>
      </p:grpSp>
      <p:grpSp>
        <p:nvGrpSpPr>
          <p:cNvPr name="Group 17" id="17"/>
          <p:cNvGrpSpPr/>
          <p:nvPr/>
        </p:nvGrpSpPr>
        <p:grpSpPr>
          <a:xfrm rot="-10800000">
            <a:off x="15888322" y="-73045"/>
            <a:ext cx="2166860" cy="10360045"/>
            <a:chOff x="0" y="0"/>
            <a:chExt cx="2889147" cy="13813393"/>
          </a:xfrm>
        </p:grpSpPr>
        <p:grpSp>
          <p:nvGrpSpPr>
            <p:cNvPr name="Group 18" id="18"/>
            <p:cNvGrpSpPr/>
            <p:nvPr/>
          </p:nvGrpSpPr>
          <p:grpSpPr>
            <a:xfrm rot="0">
              <a:off x="0" y="0"/>
              <a:ext cx="559966" cy="13813393"/>
              <a:chOff x="0" y="0"/>
              <a:chExt cx="110611" cy="2728571"/>
            </a:xfrm>
          </p:grpSpPr>
          <p:sp>
            <p:nvSpPr>
              <p:cNvPr name="Freeform 19" id="19"/>
              <p:cNvSpPr/>
              <p:nvPr/>
            </p:nvSpPr>
            <p:spPr>
              <a:xfrm flipH="false" flipV="false" rot="0">
                <a:off x="0" y="0"/>
                <a:ext cx="110611" cy="2728571"/>
              </a:xfrm>
              <a:custGeom>
                <a:avLst/>
                <a:gdLst/>
                <a:ahLst/>
                <a:cxnLst/>
                <a:rect r="r" b="b" t="t" l="l"/>
                <a:pathLst>
                  <a:path h="2728571" w="110611">
                    <a:moveTo>
                      <a:pt x="0" y="0"/>
                    </a:moveTo>
                    <a:lnTo>
                      <a:pt x="110611" y="0"/>
                    </a:lnTo>
                    <a:lnTo>
                      <a:pt x="110611" y="2728571"/>
                    </a:lnTo>
                    <a:lnTo>
                      <a:pt x="0" y="2728571"/>
                    </a:lnTo>
                    <a:close/>
                  </a:path>
                </a:pathLst>
              </a:custGeom>
              <a:solidFill>
                <a:srgbClr val="058789"/>
              </a:solidFill>
            </p:spPr>
          </p:sp>
          <p:sp>
            <p:nvSpPr>
              <p:cNvPr name="TextBox 20" id="20"/>
              <p:cNvSpPr txBox="true"/>
              <p:nvPr/>
            </p:nvSpPr>
            <p:spPr>
              <a:xfrm>
                <a:off x="0" y="-38100"/>
                <a:ext cx="110611" cy="2766671"/>
              </a:xfrm>
              <a:prstGeom prst="rect">
                <a:avLst/>
              </a:prstGeom>
            </p:spPr>
            <p:txBody>
              <a:bodyPr anchor="ctr" rtlCol="false" tIns="50800" lIns="50800" bIns="50800" rIns="50800"/>
              <a:lstStyle/>
              <a:p>
                <a:pPr algn="ctr">
                  <a:lnSpc>
                    <a:spcPts val="2659"/>
                  </a:lnSpc>
                  <a:spcBef>
                    <a:spcPct val="0"/>
                  </a:spcBef>
                </a:pPr>
              </a:p>
            </p:txBody>
          </p:sp>
        </p:grpSp>
        <p:grpSp>
          <p:nvGrpSpPr>
            <p:cNvPr name="Group 21" id="21"/>
            <p:cNvGrpSpPr/>
            <p:nvPr/>
          </p:nvGrpSpPr>
          <p:grpSpPr>
            <a:xfrm rot="0">
              <a:off x="776393" y="0"/>
              <a:ext cx="559966" cy="13813393"/>
              <a:chOff x="0" y="0"/>
              <a:chExt cx="110611" cy="2728571"/>
            </a:xfrm>
          </p:grpSpPr>
          <p:sp>
            <p:nvSpPr>
              <p:cNvPr name="Freeform 22" id="22"/>
              <p:cNvSpPr/>
              <p:nvPr/>
            </p:nvSpPr>
            <p:spPr>
              <a:xfrm flipH="false" flipV="false" rot="0">
                <a:off x="0" y="0"/>
                <a:ext cx="110611" cy="2728571"/>
              </a:xfrm>
              <a:custGeom>
                <a:avLst/>
                <a:gdLst/>
                <a:ahLst/>
                <a:cxnLst/>
                <a:rect r="r" b="b" t="t" l="l"/>
                <a:pathLst>
                  <a:path h="2728571" w="110611">
                    <a:moveTo>
                      <a:pt x="0" y="0"/>
                    </a:moveTo>
                    <a:lnTo>
                      <a:pt x="110611" y="0"/>
                    </a:lnTo>
                    <a:lnTo>
                      <a:pt x="110611" y="2728571"/>
                    </a:lnTo>
                    <a:lnTo>
                      <a:pt x="0" y="2728571"/>
                    </a:lnTo>
                    <a:close/>
                  </a:path>
                </a:pathLst>
              </a:custGeom>
              <a:solidFill>
                <a:srgbClr val="CD5E30"/>
              </a:solidFill>
            </p:spPr>
          </p:sp>
          <p:sp>
            <p:nvSpPr>
              <p:cNvPr name="TextBox 23" id="23"/>
              <p:cNvSpPr txBox="true"/>
              <p:nvPr/>
            </p:nvSpPr>
            <p:spPr>
              <a:xfrm>
                <a:off x="0" y="-38100"/>
                <a:ext cx="110611" cy="2766671"/>
              </a:xfrm>
              <a:prstGeom prst="rect">
                <a:avLst/>
              </a:prstGeom>
            </p:spPr>
            <p:txBody>
              <a:bodyPr anchor="ctr" rtlCol="false" tIns="50800" lIns="50800" bIns="50800" rIns="50800"/>
              <a:lstStyle/>
              <a:p>
                <a:pPr algn="ctr">
                  <a:lnSpc>
                    <a:spcPts val="2659"/>
                  </a:lnSpc>
                  <a:spcBef>
                    <a:spcPct val="0"/>
                  </a:spcBef>
                </a:pPr>
              </a:p>
            </p:txBody>
          </p:sp>
        </p:grpSp>
        <p:grpSp>
          <p:nvGrpSpPr>
            <p:cNvPr name="Group 24" id="24"/>
            <p:cNvGrpSpPr/>
            <p:nvPr/>
          </p:nvGrpSpPr>
          <p:grpSpPr>
            <a:xfrm rot="0">
              <a:off x="1552787" y="0"/>
              <a:ext cx="559966" cy="13813393"/>
              <a:chOff x="0" y="0"/>
              <a:chExt cx="110611" cy="2728571"/>
            </a:xfrm>
          </p:grpSpPr>
          <p:sp>
            <p:nvSpPr>
              <p:cNvPr name="Freeform 25" id="25"/>
              <p:cNvSpPr/>
              <p:nvPr/>
            </p:nvSpPr>
            <p:spPr>
              <a:xfrm flipH="false" flipV="false" rot="0">
                <a:off x="0" y="0"/>
                <a:ext cx="110611" cy="2728571"/>
              </a:xfrm>
              <a:custGeom>
                <a:avLst/>
                <a:gdLst/>
                <a:ahLst/>
                <a:cxnLst/>
                <a:rect r="r" b="b" t="t" l="l"/>
                <a:pathLst>
                  <a:path h="2728571" w="110611">
                    <a:moveTo>
                      <a:pt x="0" y="0"/>
                    </a:moveTo>
                    <a:lnTo>
                      <a:pt x="110611" y="0"/>
                    </a:lnTo>
                    <a:lnTo>
                      <a:pt x="110611" y="2728571"/>
                    </a:lnTo>
                    <a:lnTo>
                      <a:pt x="0" y="2728571"/>
                    </a:lnTo>
                    <a:close/>
                  </a:path>
                </a:pathLst>
              </a:custGeom>
              <a:solidFill>
                <a:srgbClr val="992800"/>
              </a:solidFill>
            </p:spPr>
          </p:sp>
          <p:sp>
            <p:nvSpPr>
              <p:cNvPr name="TextBox 26" id="26"/>
              <p:cNvSpPr txBox="true"/>
              <p:nvPr/>
            </p:nvSpPr>
            <p:spPr>
              <a:xfrm>
                <a:off x="0" y="-38100"/>
                <a:ext cx="110611" cy="2766671"/>
              </a:xfrm>
              <a:prstGeom prst="rect">
                <a:avLst/>
              </a:prstGeom>
            </p:spPr>
            <p:txBody>
              <a:bodyPr anchor="ctr" rtlCol="false" tIns="50800" lIns="50800" bIns="50800" rIns="50800"/>
              <a:lstStyle/>
              <a:p>
                <a:pPr algn="ctr">
                  <a:lnSpc>
                    <a:spcPts val="2659"/>
                  </a:lnSpc>
                  <a:spcBef>
                    <a:spcPct val="0"/>
                  </a:spcBef>
                </a:pPr>
              </a:p>
            </p:txBody>
          </p:sp>
        </p:grpSp>
        <p:grpSp>
          <p:nvGrpSpPr>
            <p:cNvPr name="Group 27" id="27"/>
            <p:cNvGrpSpPr/>
            <p:nvPr/>
          </p:nvGrpSpPr>
          <p:grpSpPr>
            <a:xfrm rot="0">
              <a:off x="2329180" y="0"/>
              <a:ext cx="559966" cy="13813393"/>
              <a:chOff x="0" y="0"/>
              <a:chExt cx="110611" cy="2728571"/>
            </a:xfrm>
          </p:grpSpPr>
          <p:sp>
            <p:nvSpPr>
              <p:cNvPr name="Freeform 28" id="28"/>
              <p:cNvSpPr/>
              <p:nvPr/>
            </p:nvSpPr>
            <p:spPr>
              <a:xfrm flipH="false" flipV="false" rot="0">
                <a:off x="0" y="0"/>
                <a:ext cx="110611" cy="2728571"/>
              </a:xfrm>
              <a:custGeom>
                <a:avLst/>
                <a:gdLst/>
                <a:ahLst/>
                <a:cxnLst/>
                <a:rect r="r" b="b" t="t" l="l"/>
                <a:pathLst>
                  <a:path h="2728571" w="110611">
                    <a:moveTo>
                      <a:pt x="0" y="0"/>
                    </a:moveTo>
                    <a:lnTo>
                      <a:pt x="110611" y="0"/>
                    </a:lnTo>
                    <a:lnTo>
                      <a:pt x="110611" y="2728571"/>
                    </a:lnTo>
                    <a:lnTo>
                      <a:pt x="0" y="2728571"/>
                    </a:lnTo>
                    <a:close/>
                  </a:path>
                </a:pathLst>
              </a:custGeom>
              <a:solidFill>
                <a:srgbClr val="E3A72F"/>
              </a:solidFill>
            </p:spPr>
          </p:sp>
          <p:sp>
            <p:nvSpPr>
              <p:cNvPr name="TextBox 29" id="29"/>
              <p:cNvSpPr txBox="true"/>
              <p:nvPr/>
            </p:nvSpPr>
            <p:spPr>
              <a:xfrm>
                <a:off x="0" y="-38100"/>
                <a:ext cx="110611" cy="2766671"/>
              </a:xfrm>
              <a:prstGeom prst="rect">
                <a:avLst/>
              </a:prstGeom>
            </p:spPr>
            <p:txBody>
              <a:bodyPr anchor="ctr" rtlCol="false" tIns="50800" lIns="50800" bIns="50800" rIns="50800"/>
              <a:lstStyle/>
              <a:p>
                <a:pPr algn="ctr">
                  <a:lnSpc>
                    <a:spcPts val="2659"/>
                  </a:lnSpc>
                  <a:spcBef>
                    <a:spcPct val="0"/>
                  </a:spcBef>
                </a:pPr>
              </a:p>
            </p:txBody>
          </p:sp>
        </p:grpSp>
      </p:grpSp>
    </p:spTree>
  </p:cSld>
  <p:clrMapOvr>
    <a:masterClrMapping/>
  </p:clrMapOvr>
</p:sld>
</file>

<file path=ppt/slides/slide13.xml><?xml version="1.0" encoding="utf-8"?>
<p:sld xmlns:p="http://schemas.openxmlformats.org/presentationml/2006/main" xmlns:a="http://schemas.openxmlformats.org/drawingml/2006/main">
  <p:cSld>
    <p:bg>
      <p:bgPr>
        <a:solidFill>
          <a:srgbClr val="FFFBE1"/>
        </a:solidFill>
      </p:bgPr>
    </p:bg>
    <p:spTree>
      <p:nvGrpSpPr>
        <p:cNvPr id="1" name=""/>
        <p:cNvGrpSpPr/>
        <p:nvPr/>
      </p:nvGrpSpPr>
      <p:grpSpPr>
        <a:xfrm>
          <a:off x="0" y="0"/>
          <a:ext cx="0" cy="0"/>
          <a:chOff x="0" y="0"/>
          <a:chExt cx="0" cy="0"/>
        </a:xfrm>
      </p:grpSpPr>
      <p:sp>
        <p:nvSpPr>
          <p:cNvPr name="TextBox 2" id="2"/>
          <p:cNvSpPr txBox="true"/>
          <p:nvPr/>
        </p:nvSpPr>
        <p:spPr>
          <a:xfrm rot="0">
            <a:off x="1028700" y="1654512"/>
            <a:ext cx="16354847" cy="9892030"/>
          </a:xfrm>
          <a:prstGeom prst="rect">
            <a:avLst/>
          </a:prstGeom>
        </p:spPr>
        <p:txBody>
          <a:bodyPr anchor="t" rtlCol="false" tIns="0" lIns="0" bIns="0" rIns="0">
            <a:spAutoFit/>
          </a:bodyPr>
          <a:lstStyle/>
          <a:p>
            <a:pPr algn="ctr">
              <a:lnSpc>
                <a:spcPts val="3919"/>
              </a:lnSpc>
            </a:pPr>
            <a:r>
              <a:rPr lang="en-US" sz="2799">
                <a:solidFill>
                  <a:srgbClr val="000000"/>
                </a:solidFill>
                <a:latin typeface="TAN Garland"/>
                <a:ea typeface="TAN Garland"/>
                <a:cs typeface="TAN Garland"/>
                <a:sym typeface="TAN Garland"/>
              </a:rPr>
              <a:t>Q: Do students need to take summer school to take the August regents? Can they take the exam without taking summer school?</a:t>
            </a:r>
          </a:p>
          <a:p>
            <a:pPr algn="ctr">
              <a:lnSpc>
                <a:spcPts val="3919"/>
              </a:lnSpc>
            </a:pPr>
            <a:r>
              <a:rPr lang="en-US" sz="2799">
                <a:solidFill>
                  <a:srgbClr val="000000"/>
                </a:solidFill>
                <a:latin typeface="TAN Garland"/>
                <a:ea typeface="TAN Garland"/>
                <a:cs typeface="TAN Garland"/>
                <a:sym typeface="TAN Garland"/>
              </a:rPr>
              <a:t>A: You do not need to attend all of the summer school if you pass the class but fail the regents. There is an opportunity to take a review class if you opt out of school in this case. If you fail the class and the regents, you should be signed up for summer school. </a:t>
            </a:r>
          </a:p>
          <a:p>
            <a:pPr algn="ctr">
              <a:lnSpc>
                <a:spcPts val="3919"/>
              </a:lnSpc>
            </a:pPr>
          </a:p>
          <a:p>
            <a:pPr algn="ctr">
              <a:lnSpc>
                <a:spcPts val="3919"/>
              </a:lnSpc>
            </a:pPr>
            <a:r>
              <a:rPr lang="en-US" sz="2799">
                <a:solidFill>
                  <a:srgbClr val="000000"/>
                </a:solidFill>
                <a:latin typeface="TAN Garland"/>
                <a:ea typeface="TAN Garland"/>
                <a:cs typeface="TAN Garland"/>
                <a:sym typeface="TAN Garland"/>
              </a:rPr>
              <a:t>Q: What is the minimum grade for AP classes? </a:t>
            </a:r>
          </a:p>
          <a:p>
            <a:pPr algn="ctr">
              <a:lnSpc>
                <a:spcPts val="3919"/>
              </a:lnSpc>
            </a:pPr>
            <a:r>
              <a:rPr lang="en-US" sz="2799">
                <a:solidFill>
                  <a:srgbClr val="000000"/>
                </a:solidFill>
                <a:latin typeface="TAN Garland"/>
                <a:ea typeface="TAN Garland"/>
                <a:cs typeface="TAN Garland"/>
                <a:sym typeface="TAN Garland"/>
              </a:rPr>
              <a:t>A: Students must have a 65 or higher to pass a course. The AP exam is on a 1-5 rating scale. Colleges recognize a 3, 4, or 5 for college credit. Some colleges only recognize a 4 or 5.  </a:t>
            </a:r>
          </a:p>
          <a:p>
            <a:pPr algn="ctr">
              <a:lnSpc>
                <a:spcPts val="3919"/>
              </a:lnSpc>
            </a:pPr>
          </a:p>
          <a:p>
            <a:pPr algn="ctr">
              <a:lnSpc>
                <a:spcPts val="3919"/>
              </a:lnSpc>
            </a:pPr>
            <a:r>
              <a:rPr lang="en-US" sz="2799">
                <a:solidFill>
                  <a:srgbClr val="000000"/>
                </a:solidFill>
                <a:latin typeface="TAN Garland"/>
                <a:ea typeface="TAN Garland"/>
                <a:cs typeface="TAN Garland"/>
                <a:sym typeface="TAN Garland"/>
              </a:rPr>
              <a:t>Q: If my student is taking Earth Science and Algebra I in 8th grade, does it count towards their diploma?</a:t>
            </a:r>
          </a:p>
          <a:p>
            <a:pPr algn="ctr">
              <a:lnSpc>
                <a:spcPts val="3919"/>
              </a:lnSpc>
            </a:pPr>
            <a:r>
              <a:rPr lang="en-US" sz="2799">
                <a:solidFill>
                  <a:srgbClr val="000000"/>
                </a:solidFill>
                <a:latin typeface="TAN Garland"/>
                <a:ea typeface="TAN Garland"/>
                <a:cs typeface="TAN Garland"/>
                <a:sym typeface="TAN Garland"/>
              </a:rPr>
              <a:t>A: YES!! These classes, along with Spanish I C count towards a student's high school diploma (One credit for each class)</a:t>
            </a:r>
          </a:p>
          <a:p>
            <a:pPr algn="ctr">
              <a:lnSpc>
                <a:spcPts val="3919"/>
              </a:lnSpc>
            </a:pPr>
          </a:p>
          <a:p>
            <a:pPr algn="ctr">
              <a:lnSpc>
                <a:spcPts val="3919"/>
              </a:lnSpc>
            </a:pPr>
          </a:p>
          <a:p>
            <a:pPr algn="ctr">
              <a:lnSpc>
                <a:spcPts val="3919"/>
              </a:lnSpc>
            </a:pPr>
          </a:p>
          <a:p>
            <a:pPr algn="ctr">
              <a:lnSpc>
                <a:spcPts val="3919"/>
              </a:lnSpc>
              <a:spcBef>
                <a:spcPct val="0"/>
              </a:spcBef>
            </a:pPr>
          </a:p>
        </p:txBody>
      </p:sp>
      <p:sp>
        <p:nvSpPr>
          <p:cNvPr name="TextBox 3" id="3"/>
          <p:cNvSpPr txBox="true"/>
          <p:nvPr/>
        </p:nvSpPr>
        <p:spPr>
          <a:xfrm rot="0">
            <a:off x="2761628" y="316230"/>
            <a:ext cx="12764744" cy="712470"/>
          </a:xfrm>
          <a:prstGeom prst="rect">
            <a:avLst/>
          </a:prstGeom>
        </p:spPr>
        <p:txBody>
          <a:bodyPr anchor="t" rtlCol="false" tIns="0" lIns="0" bIns="0" rIns="0">
            <a:spAutoFit/>
          </a:bodyPr>
          <a:lstStyle/>
          <a:p>
            <a:pPr algn="ctr">
              <a:lnSpc>
                <a:spcPts val="5880"/>
              </a:lnSpc>
              <a:spcBef>
                <a:spcPct val="0"/>
              </a:spcBef>
            </a:pPr>
            <a:r>
              <a:rPr lang="en-US" sz="4200">
                <a:solidFill>
                  <a:srgbClr val="992800"/>
                </a:solidFill>
                <a:latin typeface="TAN Ashford"/>
                <a:ea typeface="TAN Ashford"/>
                <a:cs typeface="TAN Ashford"/>
                <a:sym typeface="TAN Ashford"/>
              </a:rPr>
              <a:t>Questions:</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FFBE1"/>
        </a:solidFill>
      </p:bgPr>
    </p:bg>
    <p:spTree>
      <p:nvGrpSpPr>
        <p:cNvPr id="1" name=""/>
        <p:cNvGrpSpPr/>
        <p:nvPr/>
      </p:nvGrpSpPr>
      <p:grpSpPr>
        <a:xfrm>
          <a:off x="0" y="0"/>
          <a:ext cx="0" cy="0"/>
          <a:chOff x="0" y="0"/>
          <a:chExt cx="0" cy="0"/>
        </a:xfrm>
      </p:grpSpPr>
      <p:sp>
        <p:nvSpPr>
          <p:cNvPr name="Freeform 2" id="2"/>
          <p:cNvSpPr/>
          <p:nvPr/>
        </p:nvSpPr>
        <p:spPr>
          <a:xfrm flipH="false" flipV="false" rot="0">
            <a:off x="-1398950" y="-1237149"/>
            <a:ext cx="4410597" cy="5931120"/>
          </a:xfrm>
          <a:custGeom>
            <a:avLst/>
            <a:gdLst/>
            <a:ahLst/>
            <a:cxnLst/>
            <a:rect r="r" b="b" t="t" l="l"/>
            <a:pathLst>
              <a:path h="5931120" w="4410597">
                <a:moveTo>
                  <a:pt x="0" y="0"/>
                </a:moveTo>
                <a:lnTo>
                  <a:pt x="4410597" y="0"/>
                </a:lnTo>
                <a:lnTo>
                  <a:pt x="4410597" y="5931120"/>
                </a:lnTo>
                <a:lnTo>
                  <a:pt x="0" y="593112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0">
            <a:off x="15541845" y="5957511"/>
            <a:ext cx="4410597" cy="5931120"/>
          </a:xfrm>
          <a:custGeom>
            <a:avLst/>
            <a:gdLst/>
            <a:ahLst/>
            <a:cxnLst/>
            <a:rect r="r" b="b" t="t" l="l"/>
            <a:pathLst>
              <a:path h="5931120" w="4410597">
                <a:moveTo>
                  <a:pt x="4410597" y="5931120"/>
                </a:moveTo>
                <a:lnTo>
                  <a:pt x="0" y="5931120"/>
                </a:lnTo>
                <a:lnTo>
                  <a:pt x="0" y="0"/>
                </a:lnTo>
                <a:lnTo>
                  <a:pt x="4410597" y="0"/>
                </a:lnTo>
                <a:lnTo>
                  <a:pt x="4410597" y="593112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1696560" y="1642686"/>
            <a:ext cx="15562740" cy="9111615"/>
          </a:xfrm>
          <a:prstGeom prst="rect">
            <a:avLst/>
          </a:prstGeom>
        </p:spPr>
        <p:txBody>
          <a:bodyPr anchor="t" rtlCol="false" tIns="0" lIns="0" bIns="0" rIns="0">
            <a:spAutoFit/>
          </a:bodyPr>
          <a:lstStyle/>
          <a:p>
            <a:pPr algn="ctr">
              <a:lnSpc>
                <a:spcPts val="4530"/>
              </a:lnSpc>
            </a:pPr>
            <a:r>
              <a:rPr lang="en-US" sz="3000">
                <a:solidFill>
                  <a:srgbClr val="000000"/>
                </a:solidFill>
                <a:latin typeface="TAN Garland"/>
                <a:ea typeface="TAN Garland"/>
                <a:cs typeface="TAN Garland"/>
                <a:sym typeface="TAN Garland"/>
              </a:rPr>
              <a:t>Q: What is the Spanish Checkpoint A exam? </a:t>
            </a:r>
          </a:p>
          <a:p>
            <a:pPr algn="ctr">
              <a:lnSpc>
                <a:spcPts val="4530"/>
              </a:lnSpc>
            </a:pPr>
            <a:r>
              <a:rPr lang="en-US" sz="3000">
                <a:solidFill>
                  <a:srgbClr val="000000"/>
                </a:solidFill>
                <a:latin typeface="TAN Garland"/>
                <a:ea typeface="TAN Garland"/>
                <a:cs typeface="TAN Garland"/>
                <a:sym typeface="TAN Garland"/>
              </a:rPr>
              <a:t>A: This is the exam that 8th-grade students take to gain credit toward their language requirement for graduation.  </a:t>
            </a:r>
          </a:p>
          <a:p>
            <a:pPr algn="ctr">
              <a:lnSpc>
                <a:spcPts val="4530"/>
              </a:lnSpc>
            </a:pPr>
          </a:p>
          <a:p>
            <a:pPr algn="ctr">
              <a:lnSpc>
                <a:spcPts val="4530"/>
              </a:lnSpc>
            </a:pPr>
            <a:r>
              <a:rPr lang="en-US" sz="3000">
                <a:solidFill>
                  <a:srgbClr val="000000"/>
                </a:solidFill>
                <a:latin typeface="TAN Garland"/>
                <a:ea typeface="TAN Garland"/>
                <a:cs typeface="TAN Garland"/>
                <a:sym typeface="TAN Garland"/>
              </a:rPr>
              <a:t>Q: What are the other languages offered at SOTA?</a:t>
            </a:r>
          </a:p>
          <a:p>
            <a:pPr algn="ctr">
              <a:lnSpc>
                <a:spcPts val="4530"/>
              </a:lnSpc>
            </a:pPr>
            <a:r>
              <a:rPr lang="en-US" sz="3000">
                <a:solidFill>
                  <a:srgbClr val="000000"/>
                </a:solidFill>
                <a:latin typeface="TAN Garland"/>
                <a:ea typeface="TAN Garland"/>
                <a:cs typeface="TAN Garland"/>
                <a:sym typeface="TAN Garland"/>
              </a:rPr>
              <a:t>A: After a student completes Spanish I C, they can take Mandarin Chinese or American Sign Language which are offered as a virtual course and taken in the Virtual lab with teachers in the room to help them if they need support.</a:t>
            </a:r>
          </a:p>
          <a:p>
            <a:pPr algn="ctr">
              <a:lnSpc>
                <a:spcPts val="4530"/>
              </a:lnSpc>
            </a:pPr>
          </a:p>
          <a:p>
            <a:pPr algn="ctr">
              <a:lnSpc>
                <a:spcPts val="4530"/>
              </a:lnSpc>
            </a:pPr>
            <a:r>
              <a:rPr lang="en-US" sz="3000">
                <a:solidFill>
                  <a:srgbClr val="000000"/>
                </a:solidFill>
                <a:latin typeface="TAN Garland"/>
                <a:ea typeface="TAN Garland"/>
                <a:cs typeface="TAN Garland"/>
                <a:sym typeface="TAN Garland"/>
              </a:rPr>
              <a:t>Q: If my child plays a sport, are they PE exempt?</a:t>
            </a:r>
          </a:p>
          <a:p>
            <a:pPr algn="ctr">
              <a:lnSpc>
                <a:spcPts val="4530"/>
              </a:lnSpc>
            </a:pPr>
            <a:r>
              <a:rPr lang="en-US" sz="3000">
                <a:solidFill>
                  <a:srgbClr val="000000"/>
                </a:solidFill>
                <a:latin typeface="TAN Garland"/>
                <a:ea typeface="TAN Garland"/>
                <a:cs typeface="TAN Garland"/>
                <a:sym typeface="TAN Garland"/>
              </a:rPr>
              <a:t>A: We do not exempt students who are athletes from PE. However, we do offer Dance classes for non-majors that count as a PE credit. Students have a choice between Jazz and Tap PE. </a:t>
            </a:r>
          </a:p>
          <a:p>
            <a:pPr algn="ctr">
              <a:lnSpc>
                <a:spcPts val="4530"/>
              </a:lnSpc>
            </a:pPr>
          </a:p>
          <a:p>
            <a:pPr algn="ctr">
              <a:lnSpc>
                <a:spcPts val="4530"/>
              </a:lnSpc>
            </a:pPr>
          </a:p>
        </p:txBody>
      </p:sp>
      <p:sp>
        <p:nvSpPr>
          <p:cNvPr name="TextBox 5" id="5"/>
          <p:cNvSpPr txBox="true"/>
          <p:nvPr/>
        </p:nvSpPr>
        <p:spPr>
          <a:xfrm rot="0">
            <a:off x="2500936" y="316230"/>
            <a:ext cx="12764744" cy="712470"/>
          </a:xfrm>
          <a:prstGeom prst="rect">
            <a:avLst/>
          </a:prstGeom>
        </p:spPr>
        <p:txBody>
          <a:bodyPr anchor="t" rtlCol="false" tIns="0" lIns="0" bIns="0" rIns="0">
            <a:spAutoFit/>
          </a:bodyPr>
          <a:lstStyle/>
          <a:p>
            <a:pPr algn="ctr">
              <a:lnSpc>
                <a:spcPts val="5880"/>
              </a:lnSpc>
              <a:spcBef>
                <a:spcPct val="0"/>
              </a:spcBef>
            </a:pPr>
            <a:r>
              <a:rPr lang="en-US" sz="4200">
                <a:solidFill>
                  <a:srgbClr val="992800"/>
                </a:solidFill>
                <a:latin typeface="TAN Ashford"/>
                <a:ea typeface="TAN Ashford"/>
                <a:cs typeface="TAN Ashford"/>
                <a:sym typeface="TAN Ashford"/>
              </a:rPr>
              <a:t>Questions</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FFBE1"/>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1853896" y="1853896"/>
            <a:ext cx="5898762" cy="2190969"/>
          </a:xfrm>
          <a:custGeom>
            <a:avLst/>
            <a:gdLst/>
            <a:ahLst/>
            <a:cxnLst/>
            <a:rect r="r" b="b" t="t" l="l"/>
            <a:pathLst>
              <a:path h="2190969" w="5898762">
                <a:moveTo>
                  <a:pt x="0" y="0"/>
                </a:moveTo>
                <a:lnTo>
                  <a:pt x="5898761" y="0"/>
                </a:lnTo>
                <a:lnTo>
                  <a:pt x="5898761" y="2190969"/>
                </a:lnTo>
                <a:lnTo>
                  <a:pt x="0" y="219096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400000">
            <a:off x="-1853896" y="7241154"/>
            <a:ext cx="5898762" cy="2190969"/>
          </a:xfrm>
          <a:custGeom>
            <a:avLst/>
            <a:gdLst/>
            <a:ahLst/>
            <a:cxnLst/>
            <a:rect r="r" b="b" t="t" l="l"/>
            <a:pathLst>
              <a:path h="2190969" w="5898762">
                <a:moveTo>
                  <a:pt x="0" y="0"/>
                </a:moveTo>
                <a:lnTo>
                  <a:pt x="5898761" y="0"/>
                </a:lnTo>
                <a:lnTo>
                  <a:pt x="5898761" y="2190969"/>
                </a:lnTo>
                <a:lnTo>
                  <a:pt x="0" y="219096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2933415" y="1534959"/>
            <a:ext cx="14065327" cy="9751060"/>
          </a:xfrm>
          <a:prstGeom prst="rect">
            <a:avLst/>
          </a:prstGeom>
        </p:spPr>
        <p:txBody>
          <a:bodyPr anchor="t" rtlCol="false" tIns="0" lIns="0" bIns="0" rIns="0">
            <a:spAutoFit/>
          </a:bodyPr>
          <a:lstStyle/>
          <a:p>
            <a:pPr algn="ctr">
              <a:lnSpc>
                <a:spcPts val="4340"/>
              </a:lnSpc>
            </a:pPr>
            <a:r>
              <a:rPr lang="en-US" sz="3100">
                <a:solidFill>
                  <a:srgbClr val="000000"/>
                </a:solidFill>
                <a:latin typeface="TAN Garland"/>
                <a:ea typeface="TAN Garland"/>
                <a:cs typeface="TAN Garland"/>
                <a:sym typeface="TAN Garland"/>
              </a:rPr>
              <a:t>Q: What do students do when they have completed their 3 Math and 3 Science credits?</a:t>
            </a:r>
          </a:p>
          <a:p>
            <a:pPr algn="ctr">
              <a:lnSpc>
                <a:spcPts val="4340"/>
              </a:lnSpc>
            </a:pPr>
            <a:r>
              <a:rPr lang="en-US" sz="3100">
                <a:solidFill>
                  <a:srgbClr val="000000"/>
                </a:solidFill>
                <a:latin typeface="TAN Garland"/>
                <a:ea typeface="TAN Garland"/>
                <a:cs typeface="TAN Garland"/>
                <a:sym typeface="TAN Garland"/>
              </a:rPr>
              <a:t>A: They can take more elective classes, continue on with other Math and Science classes, or they can have an advisement period. </a:t>
            </a:r>
          </a:p>
          <a:p>
            <a:pPr algn="ctr">
              <a:lnSpc>
                <a:spcPts val="4340"/>
              </a:lnSpc>
            </a:pPr>
          </a:p>
          <a:p>
            <a:pPr algn="ctr">
              <a:lnSpc>
                <a:spcPts val="4340"/>
              </a:lnSpc>
            </a:pPr>
            <a:r>
              <a:rPr lang="en-US" sz="3100">
                <a:solidFill>
                  <a:srgbClr val="000000"/>
                </a:solidFill>
                <a:latin typeface="TAN Garland"/>
                <a:ea typeface="TAN Garland"/>
                <a:cs typeface="TAN Garland"/>
                <a:sym typeface="TAN Garland"/>
              </a:rPr>
              <a:t>Q: How does a student obtain an Advanced Regents Diploma with Honors? </a:t>
            </a:r>
          </a:p>
          <a:p>
            <a:pPr algn="ctr">
              <a:lnSpc>
                <a:spcPts val="4340"/>
              </a:lnSpc>
            </a:pPr>
            <a:r>
              <a:rPr lang="en-US" sz="3100">
                <a:solidFill>
                  <a:srgbClr val="000000"/>
                </a:solidFill>
                <a:latin typeface="TAN Garland"/>
                <a:ea typeface="TAN Garland"/>
                <a:cs typeface="TAN Garland"/>
                <a:sym typeface="TAN Garland"/>
              </a:rPr>
              <a:t>A: The student must score above a 90% on each regents exam. </a:t>
            </a:r>
          </a:p>
          <a:p>
            <a:pPr algn="ctr">
              <a:lnSpc>
                <a:spcPts val="4340"/>
              </a:lnSpc>
            </a:pPr>
          </a:p>
          <a:p>
            <a:pPr algn="ctr">
              <a:lnSpc>
                <a:spcPts val="4340"/>
              </a:lnSpc>
            </a:pPr>
            <a:r>
              <a:rPr lang="en-US" sz="3100">
                <a:solidFill>
                  <a:srgbClr val="000000"/>
                </a:solidFill>
                <a:latin typeface="TAN Garland"/>
                <a:ea typeface="TAN Garland"/>
                <a:cs typeface="TAN Garland"/>
                <a:sym typeface="TAN Garland"/>
              </a:rPr>
              <a:t>Q: Can a student take Mandarin Chinese in the World Language track?</a:t>
            </a:r>
          </a:p>
          <a:p>
            <a:pPr algn="ctr">
              <a:lnSpc>
                <a:spcPts val="4340"/>
              </a:lnSpc>
            </a:pPr>
            <a:r>
              <a:rPr lang="en-US" sz="3100">
                <a:solidFill>
                  <a:srgbClr val="000000"/>
                </a:solidFill>
                <a:latin typeface="TAN Garland"/>
                <a:ea typeface="TAN Garland"/>
                <a:cs typeface="TAN Garland"/>
                <a:sym typeface="TAN Garland"/>
              </a:rPr>
              <a:t>A: There are no regents exams for Mandarin Chinese but it still counts for high school credit.</a:t>
            </a:r>
          </a:p>
          <a:p>
            <a:pPr algn="ctr">
              <a:lnSpc>
                <a:spcPts val="4340"/>
              </a:lnSpc>
            </a:pPr>
          </a:p>
          <a:p>
            <a:pPr algn="ctr">
              <a:lnSpc>
                <a:spcPts val="4340"/>
              </a:lnSpc>
            </a:pPr>
          </a:p>
          <a:p>
            <a:pPr algn="ctr">
              <a:lnSpc>
                <a:spcPts val="4340"/>
              </a:lnSpc>
            </a:pPr>
          </a:p>
          <a:p>
            <a:pPr algn="ctr">
              <a:lnSpc>
                <a:spcPts val="4340"/>
              </a:lnSpc>
              <a:spcBef>
                <a:spcPct val="0"/>
              </a:spcBef>
            </a:pPr>
          </a:p>
        </p:txBody>
      </p:sp>
      <p:sp>
        <p:nvSpPr>
          <p:cNvPr name="TextBox 5" id="5"/>
          <p:cNvSpPr txBox="true"/>
          <p:nvPr/>
        </p:nvSpPr>
        <p:spPr>
          <a:xfrm rot="0">
            <a:off x="3542771" y="316230"/>
            <a:ext cx="11949080" cy="712470"/>
          </a:xfrm>
          <a:prstGeom prst="rect">
            <a:avLst/>
          </a:prstGeom>
        </p:spPr>
        <p:txBody>
          <a:bodyPr anchor="t" rtlCol="false" tIns="0" lIns="0" bIns="0" rIns="0">
            <a:spAutoFit/>
          </a:bodyPr>
          <a:lstStyle/>
          <a:p>
            <a:pPr algn="ctr">
              <a:lnSpc>
                <a:spcPts val="5880"/>
              </a:lnSpc>
              <a:spcBef>
                <a:spcPct val="0"/>
              </a:spcBef>
            </a:pPr>
            <a:r>
              <a:rPr lang="en-US" sz="4200">
                <a:solidFill>
                  <a:srgbClr val="992800"/>
                </a:solidFill>
                <a:latin typeface="TAN Ashford"/>
                <a:ea typeface="TAN Ashford"/>
                <a:cs typeface="TAN Ashford"/>
                <a:sym typeface="TAN Ashford"/>
              </a:rPr>
              <a:t>Questions</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FFBE1"/>
        </a:solidFill>
      </p:bgPr>
    </p:bg>
    <p:spTree>
      <p:nvGrpSpPr>
        <p:cNvPr id="1" name=""/>
        <p:cNvGrpSpPr/>
        <p:nvPr/>
      </p:nvGrpSpPr>
      <p:grpSpPr>
        <a:xfrm>
          <a:off x="0" y="0"/>
          <a:ext cx="0" cy="0"/>
          <a:chOff x="0" y="0"/>
          <a:chExt cx="0" cy="0"/>
        </a:xfrm>
      </p:grpSpPr>
      <p:sp>
        <p:nvSpPr>
          <p:cNvPr name="Freeform 2" id="2"/>
          <p:cNvSpPr/>
          <p:nvPr/>
        </p:nvSpPr>
        <p:spPr>
          <a:xfrm flipH="false" flipV="false" rot="0">
            <a:off x="-211073" y="8204999"/>
            <a:ext cx="6361727" cy="2106602"/>
          </a:xfrm>
          <a:custGeom>
            <a:avLst/>
            <a:gdLst/>
            <a:ahLst/>
            <a:cxnLst/>
            <a:rect r="r" b="b" t="t" l="l"/>
            <a:pathLst>
              <a:path h="2106602" w="6361727">
                <a:moveTo>
                  <a:pt x="0" y="0"/>
                </a:moveTo>
                <a:lnTo>
                  <a:pt x="6361727" y="0"/>
                </a:lnTo>
                <a:lnTo>
                  <a:pt x="6361727" y="2106602"/>
                </a:lnTo>
                <a:lnTo>
                  <a:pt x="0" y="210660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5419666" y="8180398"/>
            <a:ext cx="6361727" cy="2106602"/>
          </a:xfrm>
          <a:custGeom>
            <a:avLst/>
            <a:gdLst/>
            <a:ahLst/>
            <a:cxnLst/>
            <a:rect r="r" b="b" t="t" l="l"/>
            <a:pathLst>
              <a:path h="2106602" w="6361727">
                <a:moveTo>
                  <a:pt x="0" y="0"/>
                </a:moveTo>
                <a:lnTo>
                  <a:pt x="6361728" y="0"/>
                </a:lnTo>
                <a:lnTo>
                  <a:pt x="6361728" y="2106602"/>
                </a:lnTo>
                <a:lnTo>
                  <a:pt x="0" y="210660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1050406" y="8180398"/>
            <a:ext cx="6361727" cy="2106602"/>
          </a:xfrm>
          <a:custGeom>
            <a:avLst/>
            <a:gdLst/>
            <a:ahLst/>
            <a:cxnLst/>
            <a:rect r="r" b="b" t="t" l="l"/>
            <a:pathLst>
              <a:path h="2106602" w="6361727">
                <a:moveTo>
                  <a:pt x="0" y="0"/>
                </a:moveTo>
                <a:lnTo>
                  <a:pt x="6361727" y="0"/>
                </a:lnTo>
                <a:lnTo>
                  <a:pt x="6361727" y="2106602"/>
                </a:lnTo>
                <a:lnTo>
                  <a:pt x="0" y="210660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6674834" y="8180398"/>
            <a:ext cx="6361727" cy="2106602"/>
          </a:xfrm>
          <a:custGeom>
            <a:avLst/>
            <a:gdLst/>
            <a:ahLst/>
            <a:cxnLst/>
            <a:rect r="r" b="b" t="t" l="l"/>
            <a:pathLst>
              <a:path h="2106602" w="6361727">
                <a:moveTo>
                  <a:pt x="0" y="0"/>
                </a:moveTo>
                <a:lnTo>
                  <a:pt x="6361728" y="0"/>
                </a:lnTo>
                <a:lnTo>
                  <a:pt x="6361728" y="2106602"/>
                </a:lnTo>
                <a:lnTo>
                  <a:pt x="0" y="210660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375076" y="1289849"/>
            <a:ext cx="17537849" cy="6914610"/>
          </a:xfrm>
          <a:prstGeom prst="rect">
            <a:avLst/>
          </a:prstGeom>
        </p:spPr>
        <p:txBody>
          <a:bodyPr anchor="t" rtlCol="false" tIns="0" lIns="0" bIns="0" rIns="0">
            <a:spAutoFit/>
          </a:bodyPr>
          <a:lstStyle/>
          <a:p>
            <a:pPr algn="ctr">
              <a:lnSpc>
                <a:spcPts val="4200"/>
              </a:lnSpc>
            </a:pPr>
            <a:r>
              <a:rPr lang="en-US" sz="3000">
                <a:solidFill>
                  <a:srgbClr val="000000"/>
                </a:solidFill>
                <a:latin typeface="TAN Garland"/>
                <a:ea typeface="TAN Garland"/>
                <a:cs typeface="TAN Garland"/>
                <a:sym typeface="TAN Garland"/>
              </a:rPr>
              <a:t>Q: How does the course request process work?</a:t>
            </a:r>
          </a:p>
          <a:p>
            <a:pPr algn="ctr">
              <a:lnSpc>
                <a:spcPts val="4200"/>
              </a:lnSpc>
            </a:pPr>
            <a:r>
              <a:rPr lang="en-US" sz="3000">
                <a:solidFill>
                  <a:srgbClr val="000000"/>
                </a:solidFill>
                <a:latin typeface="TAN Garland"/>
                <a:ea typeface="TAN Garland"/>
                <a:cs typeface="TAN Garland"/>
                <a:sym typeface="TAN Garland"/>
              </a:rPr>
              <a:t>A: Students fill out a form during the year with their preferences and those preferences are taken into consideration when the counselors are inputting the information. SOTA has a very specific track that needs to be followed with major classes involved, but students or parents are able to see their requests via PowerSchool and can email their counselor or principal if there needs to be a change. </a:t>
            </a:r>
          </a:p>
          <a:p>
            <a:pPr algn="ctr">
              <a:lnSpc>
                <a:spcPts val="4200"/>
              </a:lnSpc>
            </a:pPr>
          </a:p>
          <a:p>
            <a:pPr algn="ctr">
              <a:lnSpc>
                <a:spcPts val="4200"/>
              </a:lnSpc>
            </a:pPr>
            <a:r>
              <a:rPr lang="en-US" sz="3000">
                <a:solidFill>
                  <a:srgbClr val="000000"/>
                </a:solidFill>
                <a:latin typeface="TAN Garland"/>
                <a:ea typeface="TAN Garland"/>
                <a:cs typeface="TAN Garland"/>
                <a:sym typeface="TAN Garland"/>
              </a:rPr>
              <a:t>Q: When will students find out about their acceptance to the St. John Fisher Summer Program?</a:t>
            </a:r>
          </a:p>
          <a:p>
            <a:pPr algn="ctr">
              <a:lnSpc>
                <a:spcPts val="4200"/>
              </a:lnSpc>
            </a:pPr>
            <a:r>
              <a:rPr lang="en-US" sz="3000">
                <a:solidFill>
                  <a:srgbClr val="000000"/>
                </a:solidFill>
                <a:latin typeface="TAN Garland"/>
                <a:ea typeface="TAN Garland"/>
                <a:cs typeface="TAN Garland"/>
                <a:sym typeface="TAN Garland"/>
              </a:rPr>
              <a:t>A: Families will be notified before the end of June. They will hear from the district or their counselor directly.</a:t>
            </a:r>
          </a:p>
          <a:p>
            <a:pPr algn="ctr">
              <a:lnSpc>
                <a:spcPts val="4200"/>
              </a:lnSpc>
              <a:spcBef>
                <a:spcPct val="0"/>
              </a:spcBef>
            </a:pPr>
          </a:p>
        </p:txBody>
      </p:sp>
      <p:sp>
        <p:nvSpPr>
          <p:cNvPr name="TextBox 7" id="7"/>
          <p:cNvSpPr txBox="true"/>
          <p:nvPr/>
        </p:nvSpPr>
        <p:spPr>
          <a:xfrm rot="0">
            <a:off x="2761628" y="339725"/>
            <a:ext cx="12764744" cy="688975"/>
          </a:xfrm>
          <a:prstGeom prst="rect">
            <a:avLst/>
          </a:prstGeom>
        </p:spPr>
        <p:txBody>
          <a:bodyPr anchor="t" rtlCol="false" tIns="0" lIns="0" bIns="0" rIns="0">
            <a:spAutoFit/>
          </a:bodyPr>
          <a:lstStyle/>
          <a:p>
            <a:pPr algn="ctr">
              <a:lnSpc>
                <a:spcPts val="5600"/>
              </a:lnSpc>
              <a:spcBef>
                <a:spcPct val="0"/>
              </a:spcBef>
            </a:pPr>
            <a:r>
              <a:rPr lang="en-US" sz="4000">
                <a:solidFill>
                  <a:srgbClr val="992800"/>
                </a:solidFill>
                <a:latin typeface="TAN Ashford"/>
                <a:ea typeface="TAN Ashford"/>
                <a:cs typeface="TAN Ashford"/>
                <a:sym typeface="TAN Ashford"/>
              </a:rPr>
              <a:t>Questions</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FFBE1"/>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3442561" y="-184088"/>
            <a:ext cx="8458010" cy="4514463"/>
          </a:xfrm>
          <a:custGeom>
            <a:avLst/>
            <a:gdLst/>
            <a:ahLst/>
            <a:cxnLst/>
            <a:rect r="r" b="b" t="t" l="l"/>
            <a:pathLst>
              <a:path h="4514463" w="8458010">
                <a:moveTo>
                  <a:pt x="0" y="0"/>
                </a:moveTo>
                <a:lnTo>
                  <a:pt x="8458010" y="0"/>
                </a:lnTo>
                <a:lnTo>
                  <a:pt x="8458010" y="4514463"/>
                </a:lnTo>
                <a:lnTo>
                  <a:pt x="0" y="451446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5400000">
            <a:off x="13647633" y="5800823"/>
            <a:ext cx="8058934" cy="4301456"/>
          </a:xfrm>
          <a:custGeom>
            <a:avLst/>
            <a:gdLst/>
            <a:ahLst/>
            <a:cxnLst/>
            <a:rect r="r" b="b" t="t" l="l"/>
            <a:pathLst>
              <a:path h="4301456" w="8058934">
                <a:moveTo>
                  <a:pt x="8058934" y="4301457"/>
                </a:moveTo>
                <a:lnTo>
                  <a:pt x="0" y="4301457"/>
                </a:lnTo>
                <a:lnTo>
                  <a:pt x="0" y="0"/>
                </a:lnTo>
                <a:lnTo>
                  <a:pt x="8058934" y="0"/>
                </a:lnTo>
                <a:lnTo>
                  <a:pt x="8058934" y="4301457"/>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2761628" y="2006469"/>
            <a:ext cx="13071876" cy="6729095"/>
          </a:xfrm>
          <a:prstGeom prst="rect">
            <a:avLst/>
          </a:prstGeom>
        </p:spPr>
        <p:txBody>
          <a:bodyPr anchor="t" rtlCol="false" tIns="0" lIns="0" bIns="0" rIns="0">
            <a:spAutoFit/>
          </a:bodyPr>
          <a:lstStyle/>
          <a:p>
            <a:pPr algn="ctr">
              <a:lnSpc>
                <a:spcPts val="4480"/>
              </a:lnSpc>
            </a:pPr>
            <a:r>
              <a:rPr lang="en-US" sz="3200">
                <a:solidFill>
                  <a:srgbClr val="000000"/>
                </a:solidFill>
                <a:latin typeface="TAN Garland"/>
                <a:ea typeface="TAN Garland"/>
                <a:cs typeface="TAN Garland"/>
                <a:sym typeface="TAN Garland"/>
              </a:rPr>
              <a:t>Q: How do students double major?</a:t>
            </a:r>
          </a:p>
          <a:p>
            <a:pPr algn="ctr">
              <a:lnSpc>
                <a:spcPts val="4480"/>
              </a:lnSpc>
            </a:pPr>
            <a:r>
              <a:rPr lang="en-US" sz="3200">
                <a:solidFill>
                  <a:srgbClr val="000000"/>
                </a:solidFill>
                <a:latin typeface="TAN Garland"/>
                <a:ea typeface="TAN Garland"/>
                <a:cs typeface="TAN Garland"/>
                <a:sym typeface="TAN Garland"/>
              </a:rPr>
              <a:t>A: Students have to re-audition in January to have a major added to their program of study. The addition of another major would not happen until the following year if accepted (Auditioned in 9th and begins in 10th).  If a student re-auditions, they do not lose their spot in their current major. When a student "double majors" they take two pathways but they only complete half of each.  </a:t>
            </a:r>
          </a:p>
          <a:p>
            <a:pPr algn="ctr">
              <a:lnSpc>
                <a:spcPts val="4480"/>
              </a:lnSpc>
            </a:pPr>
          </a:p>
          <a:p>
            <a:pPr algn="ctr">
              <a:lnSpc>
                <a:spcPts val="4480"/>
              </a:lnSpc>
            </a:pPr>
          </a:p>
          <a:p>
            <a:pPr algn="ctr">
              <a:lnSpc>
                <a:spcPts val="4480"/>
              </a:lnSpc>
            </a:pPr>
          </a:p>
          <a:p>
            <a:pPr algn="ctr">
              <a:lnSpc>
                <a:spcPts val="4480"/>
              </a:lnSpc>
              <a:spcBef>
                <a:spcPct val="0"/>
              </a:spcBef>
            </a:pPr>
          </a:p>
        </p:txBody>
      </p:sp>
      <p:sp>
        <p:nvSpPr>
          <p:cNvPr name="TextBox 5" id="5"/>
          <p:cNvSpPr txBox="true"/>
          <p:nvPr/>
        </p:nvSpPr>
        <p:spPr>
          <a:xfrm rot="0">
            <a:off x="2761628" y="608330"/>
            <a:ext cx="12764744" cy="755015"/>
          </a:xfrm>
          <a:prstGeom prst="rect">
            <a:avLst/>
          </a:prstGeom>
        </p:spPr>
        <p:txBody>
          <a:bodyPr anchor="t" rtlCol="false" tIns="0" lIns="0" bIns="0" rIns="0">
            <a:spAutoFit/>
          </a:bodyPr>
          <a:lstStyle/>
          <a:p>
            <a:pPr algn="ctr">
              <a:lnSpc>
                <a:spcPts val="6159"/>
              </a:lnSpc>
              <a:spcBef>
                <a:spcPct val="0"/>
              </a:spcBef>
            </a:pPr>
            <a:r>
              <a:rPr lang="en-US" sz="4399">
                <a:solidFill>
                  <a:srgbClr val="992800"/>
                </a:solidFill>
                <a:latin typeface="TAN Ashford"/>
                <a:ea typeface="TAN Ashford"/>
                <a:cs typeface="TAN Ashford"/>
                <a:sym typeface="TAN Ashford"/>
              </a:rPr>
              <a:t>Questions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FBE1"/>
        </a:solidFill>
      </p:bgPr>
    </p:bg>
    <p:spTree>
      <p:nvGrpSpPr>
        <p:cNvPr id="1" name=""/>
        <p:cNvGrpSpPr/>
        <p:nvPr/>
      </p:nvGrpSpPr>
      <p:grpSpPr>
        <a:xfrm>
          <a:off x="0" y="0"/>
          <a:ext cx="0" cy="0"/>
          <a:chOff x="0" y="0"/>
          <a:chExt cx="0" cy="0"/>
        </a:xfrm>
      </p:grpSpPr>
      <p:sp>
        <p:nvSpPr>
          <p:cNvPr name="Freeform 2" id="2"/>
          <p:cNvSpPr/>
          <p:nvPr/>
        </p:nvSpPr>
        <p:spPr>
          <a:xfrm flipH="false" flipV="false" rot="0">
            <a:off x="14904098" y="0"/>
            <a:ext cx="2997630" cy="10369159"/>
          </a:xfrm>
          <a:custGeom>
            <a:avLst/>
            <a:gdLst/>
            <a:ahLst/>
            <a:cxnLst/>
            <a:rect r="r" b="b" t="t" l="l"/>
            <a:pathLst>
              <a:path h="10369159" w="2997630">
                <a:moveTo>
                  <a:pt x="0" y="0"/>
                </a:moveTo>
                <a:lnTo>
                  <a:pt x="2997630" y="0"/>
                </a:lnTo>
                <a:lnTo>
                  <a:pt x="2997630" y="10369159"/>
                </a:lnTo>
                <a:lnTo>
                  <a:pt x="0" y="1036915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6469065" y="7859592"/>
            <a:ext cx="2101104" cy="2101104"/>
          </a:xfrm>
          <a:custGeom>
            <a:avLst/>
            <a:gdLst/>
            <a:ahLst/>
            <a:cxnLst/>
            <a:rect r="r" b="b" t="t" l="l"/>
            <a:pathLst>
              <a:path h="2101104" w="2101104">
                <a:moveTo>
                  <a:pt x="0" y="0"/>
                </a:moveTo>
                <a:lnTo>
                  <a:pt x="2101104" y="0"/>
                </a:lnTo>
                <a:lnTo>
                  <a:pt x="2101104" y="2101104"/>
                </a:lnTo>
                <a:lnTo>
                  <a:pt x="0" y="210110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1137245" y="1162250"/>
            <a:ext cx="12764744" cy="1295400"/>
          </a:xfrm>
          <a:prstGeom prst="rect">
            <a:avLst/>
          </a:prstGeom>
        </p:spPr>
        <p:txBody>
          <a:bodyPr anchor="t" rtlCol="false" tIns="0" lIns="0" bIns="0" rIns="0">
            <a:spAutoFit/>
          </a:bodyPr>
          <a:lstStyle/>
          <a:p>
            <a:pPr algn="ctr">
              <a:lnSpc>
                <a:spcPts val="10500"/>
              </a:lnSpc>
              <a:spcBef>
                <a:spcPct val="0"/>
              </a:spcBef>
            </a:pPr>
            <a:r>
              <a:rPr lang="en-US" sz="7500">
                <a:solidFill>
                  <a:srgbClr val="992800"/>
                </a:solidFill>
                <a:latin typeface="TAN Ashford"/>
                <a:ea typeface="TAN Ashford"/>
                <a:cs typeface="TAN Ashford"/>
                <a:sym typeface="TAN Ashford"/>
              </a:rPr>
              <a:t>Introductions</a:t>
            </a:r>
          </a:p>
        </p:txBody>
      </p:sp>
      <p:sp>
        <p:nvSpPr>
          <p:cNvPr name="TextBox 5" id="5"/>
          <p:cNvSpPr txBox="true"/>
          <p:nvPr/>
        </p:nvSpPr>
        <p:spPr>
          <a:xfrm rot="0">
            <a:off x="1267117" y="3026846"/>
            <a:ext cx="12504999" cy="5293016"/>
          </a:xfrm>
          <a:prstGeom prst="rect">
            <a:avLst/>
          </a:prstGeom>
        </p:spPr>
        <p:txBody>
          <a:bodyPr anchor="t" rtlCol="false" tIns="0" lIns="0" bIns="0" rIns="0">
            <a:spAutoFit/>
          </a:bodyPr>
          <a:lstStyle/>
          <a:p>
            <a:pPr algn="ctr">
              <a:lnSpc>
                <a:spcPts val="7000"/>
              </a:lnSpc>
            </a:pPr>
            <a:r>
              <a:rPr lang="en-US" sz="5000">
                <a:solidFill>
                  <a:srgbClr val="000000"/>
                </a:solidFill>
                <a:latin typeface="TAN Garland"/>
                <a:ea typeface="TAN Garland"/>
                <a:cs typeface="TAN Garland"/>
                <a:sym typeface="TAN Garland"/>
              </a:rPr>
              <a:t>Heather Kelly - 7th-9th Grade Counselor A-L</a:t>
            </a:r>
          </a:p>
          <a:p>
            <a:pPr algn="ctr">
              <a:lnSpc>
                <a:spcPts val="7000"/>
              </a:lnSpc>
            </a:pPr>
          </a:p>
          <a:p>
            <a:pPr algn="ctr">
              <a:lnSpc>
                <a:spcPts val="7000"/>
              </a:lnSpc>
            </a:pPr>
            <a:r>
              <a:rPr lang="en-US" sz="5000">
                <a:solidFill>
                  <a:srgbClr val="000000"/>
                </a:solidFill>
                <a:latin typeface="TAN Garland"/>
                <a:ea typeface="TAN Garland"/>
                <a:cs typeface="TAN Garland"/>
                <a:sym typeface="TAN Garland"/>
              </a:rPr>
              <a:t>Nadia Adams - 7th-9th Grade Counselor M-Z</a:t>
            </a:r>
          </a:p>
          <a:p>
            <a:pPr algn="ctr">
              <a:lnSpc>
                <a:spcPts val="7000"/>
              </a:lnSpc>
              <a:spcBef>
                <a:spcPct val="0"/>
              </a:spcBef>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FBE1"/>
        </a:solidFill>
      </p:bgPr>
    </p:bg>
    <p:spTree>
      <p:nvGrpSpPr>
        <p:cNvPr id="1" name=""/>
        <p:cNvGrpSpPr/>
        <p:nvPr/>
      </p:nvGrpSpPr>
      <p:grpSpPr>
        <a:xfrm>
          <a:off x="0" y="0"/>
          <a:ext cx="0" cy="0"/>
          <a:chOff x="0" y="0"/>
          <a:chExt cx="0" cy="0"/>
        </a:xfrm>
      </p:grpSpPr>
      <p:sp>
        <p:nvSpPr>
          <p:cNvPr name="Freeform 2" id="2"/>
          <p:cNvSpPr/>
          <p:nvPr/>
        </p:nvSpPr>
        <p:spPr>
          <a:xfrm flipH="false" flipV="false" rot="0">
            <a:off x="15526372" y="7336169"/>
            <a:ext cx="10110131" cy="10147029"/>
          </a:xfrm>
          <a:custGeom>
            <a:avLst/>
            <a:gdLst/>
            <a:ahLst/>
            <a:cxnLst/>
            <a:rect r="r" b="b" t="t" l="l"/>
            <a:pathLst>
              <a:path h="10147029" w="10110131">
                <a:moveTo>
                  <a:pt x="0" y="0"/>
                </a:moveTo>
                <a:lnTo>
                  <a:pt x="10110131" y="0"/>
                </a:lnTo>
                <a:lnTo>
                  <a:pt x="10110131" y="10147029"/>
                </a:lnTo>
                <a:lnTo>
                  <a:pt x="0" y="1014702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2761628" y="342900"/>
            <a:ext cx="12764744" cy="946149"/>
          </a:xfrm>
          <a:prstGeom prst="rect">
            <a:avLst/>
          </a:prstGeom>
        </p:spPr>
        <p:txBody>
          <a:bodyPr anchor="t" rtlCol="false" tIns="0" lIns="0" bIns="0" rIns="0">
            <a:spAutoFit/>
          </a:bodyPr>
          <a:lstStyle/>
          <a:p>
            <a:pPr algn="ctr">
              <a:lnSpc>
                <a:spcPts val="7700"/>
              </a:lnSpc>
              <a:spcBef>
                <a:spcPct val="0"/>
              </a:spcBef>
            </a:pPr>
            <a:r>
              <a:rPr lang="en-US" sz="5500">
                <a:solidFill>
                  <a:srgbClr val="992800"/>
                </a:solidFill>
                <a:latin typeface="TAN Ashford"/>
                <a:ea typeface="TAN Ashford"/>
                <a:cs typeface="TAN Ashford"/>
                <a:sym typeface="TAN Ashford"/>
              </a:rPr>
              <a:t>Expectations</a:t>
            </a:r>
          </a:p>
        </p:txBody>
      </p:sp>
      <p:sp>
        <p:nvSpPr>
          <p:cNvPr name="TextBox 4" id="4"/>
          <p:cNvSpPr txBox="true"/>
          <p:nvPr/>
        </p:nvSpPr>
        <p:spPr>
          <a:xfrm rot="0">
            <a:off x="0" y="663574"/>
            <a:ext cx="17359899" cy="10215373"/>
          </a:xfrm>
          <a:prstGeom prst="rect">
            <a:avLst/>
          </a:prstGeom>
        </p:spPr>
        <p:txBody>
          <a:bodyPr anchor="t" rtlCol="false" tIns="0" lIns="0" bIns="0" rIns="0">
            <a:spAutoFit/>
          </a:bodyPr>
          <a:lstStyle/>
          <a:p>
            <a:pPr algn="ctr">
              <a:lnSpc>
                <a:spcPts val="5453"/>
              </a:lnSpc>
            </a:pPr>
          </a:p>
          <a:p>
            <a:pPr algn="l" marL="582928" indent="-291464" lvl="1">
              <a:lnSpc>
                <a:spcPts val="5453"/>
              </a:lnSpc>
              <a:buFont typeface="Arial"/>
              <a:buChar char="•"/>
            </a:pPr>
            <a:r>
              <a:rPr lang="en-US" sz="2699">
                <a:solidFill>
                  <a:srgbClr val="000000"/>
                </a:solidFill>
                <a:latin typeface="TAN Angleton"/>
                <a:ea typeface="TAN Angleton"/>
                <a:cs typeface="TAN Angleton"/>
                <a:sym typeface="TAN Angleton"/>
              </a:rPr>
              <a:t>Be Punctual and </a:t>
            </a:r>
            <a:r>
              <a:rPr lang="en-US" sz="2699">
                <a:solidFill>
                  <a:srgbClr val="000000"/>
                </a:solidFill>
                <a:latin typeface="TAN Angleton"/>
                <a:ea typeface="TAN Angleton"/>
                <a:cs typeface="TAN Angleton"/>
                <a:sym typeface="TAN Angleton"/>
              </a:rPr>
              <a:t>Be Present</a:t>
            </a:r>
          </a:p>
          <a:p>
            <a:pPr algn="l" marL="1165857" indent="-388619" lvl="2">
              <a:lnSpc>
                <a:spcPts val="5453"/>
              </a:lnSpc>
              <a:buFont typeface="Arial"/>
              <a:buChar char="⚬"/>
            </a:pPr>
            <a:r>
              <a:rPr lang="en-US" sz="2699">
                <a:solidFill>
                  <a:srgbClr val="000000"/>
                </a:solidFill>
                <a:latin typeface="TAN Angleton"/>
                <a:ea typeface="TAN Angleton"/>
                <a:cs typeface="TAN Angleton"/>
                <a:sym typeface="TAN Angleton"/>
              </a:rPr>
              <a:t>Attendance in high school is critical and directly related to the passing or failing of courses.</a:t>
            </a:r>
          </a:p>
          <a:p>
            <a:pPr algn="l" marL="1748785" indent="-437196" lvl="3">
              <a:lnSpc>
                <a:spcPts val="5453"/>
              </a:lnSpc>
              <a:buFont typeface="Arial"/>
              <a:buChar char="￭"/>
            </a:pPr>
            <a:r>
              <a:rPr lang="en-US" sz="2699">
                <a:solidFill>
                  <a:srgbClr val="000000"/>
                </a:solidFill>
                <a:latin typeface="TAN Angleton"/>
                <a:ea typeface="TAN Angleton"/>
                <a:cs typeface="TAN Angleton"/>
                <a:sym typeface="TAN Angleton"/>
              </a:rPr>
              <a:t>Ex. Labs require a set amount of lab minutes to take a regents exam. When a student doesn't have enough minutes, they cannot sit for the exam. Communicating and advocating for oneself</a:t>
            </a:r>
          </a:p>
          <a:p>
            <a:pPr algn="l" marL="582928" indent="-291464" lvl="1">
              <a:lnSpc>
                <a:spcPts val="5453"/>
              </a:lnSpc>
              <a:buFont typeface="Arial"/>
              <a:buChar char="•"/>
            </a:pPr>
            <a:r>
              <a:rPr lang="en-US" sz="2699">
                <a:solidFill>
                  <a:srgbClr val="000000"/>
                </a:solidFill>
                <a:latin typeface="TAN Angleton"/>
                <a:ea typeface="TAN Angleton"/>
                <a:cs typeface="TAN Angleton"/>
                <a:sym typeface="TAN Angleton"/>
              </a:rPr>
              <a:t>Emailing or speaking with teachers when there is a question or need help</a:t>
            </a:r>
          </a:p>
          <a:p>
            <a:pPr algn="l" marL="1165857" indent="-388619" lvl="2">
              <a:lnSpc>
                <a:spcPts val="5453"/>
              </a:lnSpc>
              <a:buFont typeface="Arial"/>
              <a:buChar char="⚬"/>
            </a:pPr>
            <a:r>
              <a:rPr lang="en-US" sz="2699">
                <a:solidFill>
                  <a:srgbClr val="000000"/>
                </a:solidFill>
                <a:latin typeface="TAN Angleton"/>
                <a:ea typeface="TAN Angleton"/>
                <a:cs typeface="TAN Angleton"/>
                <a:sym typeface="TAN Angleton"/>
              </a:rPr>
              <a:t>Setting up appointments with school personnel</a:t>
            </a:r>
          </a:p>
          <a:p>
            <a:pPr algn="l" marL="1165857" indent="-388619" lvl="2">
              <a:lnSpc>
                <a:spcPts val="5453"/>
              </a:lnSpc>
              <a:buFont typeface="Arial"/>
              <a:buChar char="⚬"/>
            </a:pPr>
            <a:r>
              <a:rPr lang="en-US" sz="2699">
                <a:solidFill>
                  <a:srgbClr val="000000"/>
                </a:solidFill>
                <a:latin typeface="TAN Angleton"/>
                <a:ea typeface="TAN Angleton"/>
                <a:cs typeface="TAN Angleton"/>
                <a:sym typeface="TAN Angleton"/>
              </a:rPr>
              <a:t>Checking PowerSchool regularly to ensure they are aware of work that is due, or if anything is missing. </a:t>
            </a:r>
          </a:p>
          <a:p>
            <a:pPr algn="l" marL="1165857" indent="-388619" lvl="2">
              <a:lnSpc>
                <a:spcPts val="5453"/>
              </a:lnSpc>
              <a:buFont typeface="Arial"/>
              <a:buChar char="⚬"/>
            </a:pPr>
            <a:r>
              <a:rPr lang="en-US" sz="2699">
                <a:solidFill>
                  <a:srgbClr val="000000"/>
                </a:solidFill>
                <a:latin typeface="TAN Angleton"/>
                <a:ea typeface="TAN Angleton"/>
                <a:cs typeface="TAN Angleton"/>
                <a:sym typeface="TAN Angleton"/>
              </a:rPr>
              <a:t>Parents are also able to access PowerSchool - if you need the ID and Password, please let us know so we can send it to you!</a:t>
            </a:r>
          </a:p>
          <a:p>
            <a:pPr algn="l">
              <a:lnSpc>
                <a:spcPts val="5453"/>
              </a:lnSpc>
            </a:pPr>
          </a:p>
          <a:p>
            <a:pPr algn="l">
              <a:lnSpc>
                <a:spcPts val="5453"/>
              </a:lnSpc>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FBE1"/>
        </a:solidFill>
      </p:bgPr>
    </p:bg>
    <p:spTree>
      <p:nvGrpSpPr>
        <p:cNvPr id="1" name=""/>
        <p:cNvGrpSpPr/>
        <p:nvPr/>
      </p:nvGrpSpPr>
      <p:grpSpPr>
        <a:xfrm>
          <a:off x="0" y="0"/>
          <a:ext cx="0" cy="0"/>
          <a:chOff x="0" y="0"/>
          <a:chExt cx="0" cy="0"/>
        </a:xfrm>
      </p:grpSpPr>
      <p:sp>
        <p:nvSpPr>
          <p:cNvPr name="Freeform 2" id="2"/>
          <p:cNvSpPr/>
          <p:nvPr/>
        </p:nvSpPr>
        <p:spPr>
          <a:xfrm flipH="false" flipV="false" rot="0">
            <a:off x="-1383722" y="-1123716"/>
            <a:ext cx="4410597" cy="5931120"/>
          </a:xfrm>
          <a:custGeom>
            <a:avLst/>
            <a:gdLst/>
            <a:ahLst/>
            <a:cxnLst/>
            <a:rect r="r" b="b" t="t" l="l"/>
            <a:pathLst>
              <a:path h="5931120" w="4410597">
                <a:moveTo>
                  <a:pt x="0" y="0"/>
                </a:moveTo>
                <a:lnTo>
                  <a:pt x="4410597" y="0"/>
                </a:lnTo>
                <a:lnTo>
                  <a:pt x="4410597" y="5931120"/>
                </a:lnTo>
                <a:lnTo>
                  <a:pt x="0" y="593112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0">
            <a:off x="15265681" y="5744002"/>
            <a:ext cx="4410597" cy="5931120"/>
          </a:xfrm>
          <a:custGeom>
            <a:avLst/>
            <a:gdLst/>
            <a:ahLst/>
            <a:cxnLst/>
            <a:rect r="r" b="b" t="t" l="l"/>
            <a:pathLst>
              <a:path h="5931120" w="4410597">
                <a:moveTo>
                  <a:pt x="4410596" y="5931120"/>
                </a:moveTo>
                <a:lnTo>
                  <a:pt x="0" y="5931120"/>
                </a:lnTo>
                <a:lnTo>
                  <a:pt x="0" y="0"/>
                </a:lnTo>
                <a:lnTo>
                  <a:pt x="4410596" y="0"/>
                </a:lnTo>
                <a:lnTo>
                  <a:pt x="4410596" y="593112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1362630" y="2212975"/>
            <a:ext cx="15562740" cy="7539991"/>
          </a:xfrm>
          <a:prstGeom prst="rect">
            <a:avLst/>
          </a:prstGeom>
        </p:spPr>
        <p:txBody>
          <a:bodyPr anchor="t" rtlCol="false" tIns="0" lIns="0" bIns="0" rIns="0">
            <a:spAutoFit/>
          </a:bodyPr>
          <a:lstStyle/>
          <a:p>
            <a:pPr algn="l" marL="647698" indent="-323849" lvl="1">
              <a:lnSpc>
                <a:spcPts val="6029"/>
              </a:lnSpc>
              <a:buFont typeface="Arial"/>
              <a:buChar char="•"/>
            </a:pPr>
            <a:r>
              <a:rPr lang="en-US" sz="2999">
                <a:solidFill>
                  <a:srgbClr val="000000"/>
                </a:solidFill>
                <a:latin typeface="TAN Angleton"/>
                <a:ea typeface="TAN Angleton"/>
                <a:cs typeface="TAN Angleton"/>
                <a:sym typeface="TAN Angleton"/>
              </a:rPr>
              <a:t>Students and Parents should be aware of RCSD and SOTA codes of conduct</a:t>
            </a:r>
          </a:p>
          <a:p>
            <a:pPr algn="l" marL="647698" indent="-323849" lvl="1">
              <a:lnSpc>
                <a:spcPts val="6029"/>
              </a:lnSpc>
              <a:buFont typeface="Arial"/>
              <a:buChar char="•"/>
            </a:pPr>
            <a:r>
              <a:rPr lang="en-US" sz="2999">
                <a:solidFill>
                  <a:srgbClr val="000000"/>
                </a:solidFill>
                <a:latin typeface="TAN Angleton"/>
                <a:ea typeface="TAN Angleton"/>
                <a:cs typeface="TAN Angleton"/>
                <a:sym typeface="TAN Angleton"/>
              </a:rPr>
              <a:t>Students should maintain:</a:t>
            </a:r>
          </a:p>
          <a:p>
            <a:pPr algn="l" marL="1295397" indent="-431799" lvl="2">
              <a:lnSpc>
                <a:spcPts val="6029"/>
              </a:lnSpc>
              <a:buFont typeface="Arial"/>
              <a:buChar char="⚬"/>
            </a:pPr>
            <a:r>
              <a:rPr lang="en-US" sz="2999">
                <a:solidFill>
                  <a:srgbClr val="000000"/>
                </a:solidFill>
                <a:latin typeface="TAN Angleton"/>
                <a:ea typeface="TAN Angleton"/>
                <a:cs typeface="TAN Angleton"/>
                <a:sym typeface="TAN Angleton"/>
              </a:rPr>
              <a:t>S</a:t>
            </a:r>
            <a:r>
              <a:rPr lang="en-US" sz="2999">
                <a:solidFill>
                  <a:srgbClr val="000000"/>
                </a:solidFill>
                <a:latin typeface="TAN Angleton"/>
                <a:ea typeface="TAN Angleton"/>
                <a:cs typeface="TAN Angleton"/>
                <a:sym typeface="TAN Angleton"/>
              </a:rPr>
              <a:t>elf-control</a:t>
            </a:r>
          </a:p>
          <a:p>
            <a:pPr algn="l" marL="1295397" indent="-431799" lvl="2">
              <a:lnSpc>
                <a:spcPts val="6029"/>
              </a:lnSpc>
              <a:buFont typeface="Arial"/>
              <a:buChar char="⚬"/>
            </a:pPr>
            <a:r>
              <a:rPr lang="en-US" sz="2999">
                <a:solidFill>
                  <a:srgbClr val="000000"/>
                </a:solidFill>
                <a:latin typeface="TAN Angleton"/>
                <a:ea typeface="TAN Angleton"/>
                <a:cs typeface="TAN Angleton"/>
                <a:sym typeface="TAN Angleton"/>
              </a:rPr>
              <a:t>A</a:t>
            </a:r>
            <a:r>
              <a:rPr lang="en-US" sz="2999">
                <a:solidFill>
                  <a:srgbClr val="000000"/>
                </a:solidFill>
                <a:latin typeface="TAN Angleton"/>
                <a:ea typeface="TAN Angleton"/>
                <a:cs typeface="TAN Angleton"/>
                <a:sym typeface="TAN Angleton"/>
              </a:rPr>
              <a:t>ppreciation of the rights of others</a:t>
            </a:r>
          </a:p>
          <a:p>
            <a:pPr algn="l" marL="1295397" indent="-431799" lvl="2">
              <a:lnSpc>
                <a:spcPts val="6029"/>
              </a:lnSpc>
              <a:buFont typeface="Arial"/>
              <a:buChar char="⚬"/>
            </a:pPr>
            <a:r>
              <a:rPr lang="en-US" sz="2999">
                <a:solidFill>
                  <a:srgbClr val="000000"/>
                </a:solidFill>
                <a:latin typeface="TAN Angleton"/>
                <a:ea typeface="TAN Angleton"/>
                <a:cs typeface="TAN Angleton"/>
                <a:sym typeface="TAN Angleton"/>
              </a:rPr>
              <a:t>R</a:t>
            </a:r>
            <a:r>
              <a:rPr lang="en-US" sz="2999">
                <a:solidFill>
                  <a:srgbClr val="000000"/>
                </a:solidFill>
                <a:latin typeface="TAN Angleton"/>
                <a:ea typeface="TAN Angleton"/>
                <a:cs typeface="TAN Angleton"/>
                <a:sym typeface="TAN Angleton"/>
              </a:rPr>
              <a:t>espect for the property of the school and others</a:t>
            </a:r>
          </a:p>
          <a:p>
            <a:pPr algn="l" marL="1295397" indent="-431799" lvl="2">
              <a:lnSpc>
                <a:spcPts val="6029"/>
              </a:lnSpc>
              <a:buFont typeface="Arial"/>
              <a:buChar char="⚬"/>
            </a:pPr>
            <a:r>
              <a:rPr lang="en-US" sz="2999">
                <a:solidFill>
                  <a:srgbClr val="000000"/>
                </a:solidFill>
                <a:latin typeface="TAN Angleton"/>
                <a:ea typeface="TAN Angleton"/>
                <a:cs typeface="TAN Angleton"/>
                <a:sym typeface="TAN Angleton"/>
              </a:rPr>
              <a:t>Appropriate us</a:t>
            </a:r>
            <a:r>
              <a:rPr lang="en-US" sz="2999">
                <a:solidFill>
                  <a:srgbClr val="000000"/>
                </a:solidFill>
                <a:latin typeface="TAN Angleton"/>
                <a:ea typeface="TAN Angleton"/>
                <a:cs typeface="TAN Angleton"/>
                <a:sym typeface="TAN Angleton"/>
              </a:rPr>
              <a:t>e of social media</a:t>
            </a:r>
          </a:p>
          <a:p>
            <a:pPr algn="l" marL="1295397" indent="-431799" lvl="2">
              <a:lnSpc>
                <a:spcPts val="6029"/>
              </a:lnSpc>
              <a:buFont typeface="Arial"/>
              <a:buChar char="⚬"/>
            </a:pPr>
            <a:r>
              <a:rPr lang="en-US" sz="2999">
                <a:solidFill>
                  <a:srgbClr val="000000"/>
                </a:solidFill>
                <a:latin typeface="TAN Angleton"/>
                <a:ea typeface="TAN Angleton"/>
                <a:cs typeface="TAN Angleton"/>
                <a:sym typeface="TAN Angleton"/>
              </a:rPr>
              <a:t>Display c</a:t>
            </a:r>
            <a:r>
              <a:rPr lang="en-US" sz="2999">
                <a:solidFill>
                  <a:srgbClr val="000000"/>
                </a:solidFill>
                <a:latin typeface="TAN Angleton"/>
                <a:ea typeface="TAN Angleton"/>
                <a:cs typeface="TAN Angleton"/>
                <a:sym typeface="TAN Angleton"/>
              </a:rPr>
              <a:t>ompliance with classroom rules for each individual teacher</a:t>
            </a:r>
          </a:p>
          <a:p>
            <a:pPr algn="ctr">
              <a:lnSpc>
                <a:spcPts val="6029"/>
              </a:lnSpc>
            </a:pPr>
          </a:p>
        </p:txBody>
      </p:sp>
      <p:sp>
        <p:nvSpPr>
          <p:cNvPr name="TextBox 5" id="5"/>
          <p:cNvSpPr txBox="true"/>
          <p:nvPr/>
        </p:nvSpPr>
        <p:spPr>
          <a:xfrm rot="0">
            <a:off x="2761628" y="352425"/>
            <a:ext cx="12764744" cy="953134"/>
          </a:xfrm>
          <a:prstGeom prst="rect">
            <a:avLst/>
          </a:prstGeom>
        </p:spPr>
        <p:txBody>
          <a:bodyPr anchor="t" rtlCol="false" tIns="0" lIns="0" bIns="0" rIns="0">
            <a:spAutoFit/>
          </a:bodyPr>
          <a:lstStyle/>
          <a:p>
            <a:pPr algn="ctr">
              <a:lnSpc>
                <a:spcPts val="7840"/>
              </a:lnSpc>
              <a:spcBef>
                <a:spcPct val="0"/>
              </a:spcBef>
            </a:pPr>
            <a:r>
              <a:rPr lang="en-US" sz="5600">
                <a:solidFill>
                  <a:srgbClr val="992800"/>
                </a:solidFill>
                <a:latin typeface="TAN Ashford"/>
                <a:ea typeface="TAN Ashford"/>
                <a:cs typeface="TAN Ashford"/>
                <a:sym typeface="TAN Ashford"/>
              </a:rPr>
              <a:t>Expectations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FBE1"/>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15201900" y="-1028700"/>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5400000">
            <a:off x="-1063221" y="7166379"/>
            <a:ext cx="4183841" cy="4183841"/>
          </a:xfrm>
          <a:custGeom>
            <a:avLst/>
            <a:gdLst/>
            <a:ahLst/>
            <a:cxnLst/>
            <a:rect r="r" b="b" t="t" l="l"/>
            <a:pathLst>
              <a:path h="4183841" w="4183841">
                <a:moveTo>
                  <a:pt x="4183842" y="4183842"/>
                </a:moveTo>
                <a:lnTo>
                  <a:pt x="0" y="4183842"/>
                </a:lnTo>
                <a:lnTo>
                  <a:pt x="0" y="0"/>
                </a:lnTo>
                <a:lnTo>
                  <a:pt x="4183842" y="0"/>
                </a:lnTo>
                <a:lnTo>
                  <a:pt x="4183842" y="4183842"/>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0" y="2024064"/>
            <a:ext cx="4809439" cy="7503483"/>
          </a:xfrm>
          <a:custGeom>
            <a:avLst/>
            <a:gdLst/>
            <a:ahLst/>
            <a:cxnLst/>
            <a:rect r="r" b="b" t="t" l="l"/>
            <a:pathLst>
              <a:path h="7503483" w="4809439">
                <a:moveTo>
                  <a:pt x="0" y="0"/>
                </a:moveTo>
                <a:lnTo>
                  <a:pt x="4809439" y="0"/>
                </a:lnTo>
                <a:lnTo>
                  <a:pt x="4809439" y="7503483"/>
                </a:lnTo>
                <a:lnTo>
                  <a:pt x="0" y="7503483"/>
                </a:lnTo>
                <a:lnTo>
                  <a:pt x="0" y="0"/>
                </a:lnTo>
                <a:close/>
              </a:path>
            </a:pathLst>
          </a:custGeom>
          <a:blipFill>
            <a:blip r:embed="rId4"/>
            <a:stretch>
              <a:fillRect l="0" t="0" r="0" b="0"/>
            </a:stretch>
          </a:blipFill>
        </p:spPr>
      </p:sp>
      <p:sp>
        <p:nvSpPr>
          <p:cNvPr name="Freeform 5" id="5"/>
          <p:cNvSpPr/>
          <p:nvPr/>
        </p:nvSpPr>
        <p:spPr>
          <a:xfrm flipH="false" flipV="false" rot="0">
            <a:off x="5274684" y="3484379"/>
            <a:ext cx="12778638" cy="5066141"/>
          </a:xfrm>
          <a:custGeom>
            <a:avLst/>
            <a:gdLst/>
            <a:ahLst/>
            <a:cxnLst/>
            <a:rect r="r" b="b" t="t" l="l"/>
            <a:pathLst>
              <a:path h="5066141" w="12778638">
                <a:moveTo>
                  <a:pt x="0" y="0"/>
                </a:moveTo>
                <a:lnTo>
                  <a:pt x="12778638" y="0"/>
                </a:lnTo>
                <a:lnTo>
                  <a:pt x="12778638" y="5066141"/>
                </a:lnTo>
                <a:lnTo>
                  <a:pt x="0" y="5066141"/>
                </a:lnTo>
                <a:lnTo>
                  <a:pt x="0" y="0"/>
                </a:lnTo>
                <a:close/>
              </a:path>
            </a:pathLst>
          </a:custGeom>
          <a:blipFill>
            <a:blip r:embed="rId5"/>
            <a:stretch>
              <a:fillRect l="0" t="0" r="0" b="0"/>
            </a:stretch>
          </a:blipFill>
        </p:spPr>
      </p:sp>
      <p:sp>
        <p:nvSpPr>
          <p:cNvPr name="TextBox 6" id="6"/>
          <p:cNvSpPr txBox="true"/>
          <p:nvPr/>
        </p:nvSpPr>
        <p:spPr>
          <a:xfrm rot="0">
            <a:off x="3521081" y="534674"/>
            <a:ext cx="12764744" cy="2112009"/>
          </a:xfrm>
          <a:prstGeom prst="rect">
            <a:avLst/>
          </a:prstGeom>
        </p:spPr>
        <p:txBody>
          <a:bodyPr anchor="t" rtlCol="false" tIns="0" lIns="0" bIns="0" rIns="0">
            <a:spAutoFit/>
          </a:bodyPr>
          <a:lstStyle/>
          <a:p>
            <a:pPr algn="ctr">
              <a:lnSpc>
                <a:spcPts val="8540"/>
              </a:lnSpc>
              <a:spcBef>
                <a:spcPct val="0"/>
              </a:spcBef>
            </a:pPr>
            <a:r>
              <a:rPr lang="en-US" sz="6100">
                <a:solidFill>
                  <a:srgbClr val="992800"/>
                </a:solidFill>
                <a:latin typeface="TAN Ashford"/>
                <a:ea typeface="TAN Ashford"/>
                <a:cs typeface="TAN Ashford"/>
                <a:sym typeface="TAN Ashford"/>
              </a:rPr>
              <a:t> NYS Graduation Requirements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FBE1"/>
        </a:solidFill>
      </p:bgPr>
    </p:bg>
    <p:spTree>
      <p:nvGrpSpPr>
        <p:cNvPr id="1" name=""/>
        <p:cNvGrpSpPr/>
        <p:nvPr/>
      </p:nvGrpSpPr>
      <p:grpSpPr>
        <a:xfrm>
          <a:off x="0" y="0"/>
          <a:ext cx="0" cy="0"/>
          <a:chOff x="0" y="0"/>
          <a:chExt cx="0" cy="0"/>
        </a:xfrm>
      </p:grpSpPr>
      <p:sp>
        <p:nvSpPr>
          <p:cNvPr name="Freeform 2" id="2"/>
          <p:cNvSpPr/>
          <p:nvPr/>
        </p:nvSpPr>
        <p:spPr>
          <a:xfrm flipH="false" flipV="false" rot="0">
            <a:off x="-211073" y="8204999"/>
            <a:ext cx="6361727" cy="2106602"/>
          </a:xfrm>
          <a:custGeom>
            <a:avLst/>
            <a:gdLst/>
            <a:ahLst/>
            <a:cxnLst/>
            <a:rect r="r" b="b" t="t" l="l"/>
            <a:pathLst>
              <a:path h="2106602" w="6361727">
                <a:moveTo>
                  <a:pt x="0" y="0"/>
                </a:moveTo>
                <a:lnTo>
                  <a:pt x="6361727" y="0"/>
                </a:lnTo>
                <a:lnTo>
                  <a:pt x="6361727" y="2106602"/>
                </a:lnTo>
                <a:lnTo>
                  <a:pt x="0" y="210660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5419666" y="8180398"/>
            <a:ext cx="6361727" cy="2106602"/>
          </a:xfrm>
          <a:custGeom>
            <a:avLst/>
            <a:gdLst/>
            <a:ahLst/>
            <a:cxnLst/>
            <a:rect r="r" b="b" t="t" l="l"/>
            <a:pathLst>
              <a:path h="2106602" w="6361727">
                <a:moveTo>
                  <a:pt x="0" y="0"/>
                </a:moveTo>
                <a:lnTo>
                  <a:pt x="6361728" y="0"/>
                </a:lnTo>
                <a:lnTo>
                  <a:pt x="6361728" y="2106602"/>
                </a:lnTo>
                <a:lnTo>
                  <a:pt x="0" y="210660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1050406" y="8180398"/>
            <a:ext cx="6361727" cy="2106602"/>
          </a:xfrm>
          <a:custGeom>
            <a:avLst/>
            <a:gdLst/>
            <a:ahLst/>
            <a:cxnLst/>
            <a:rect r="r" b="b" t="t" l="l"/>
            <a:pathLst>
              <a:path h="2106602" w="6361727">
                <a:moveTo>
                  <a:pt x="0" y="0"/>
                </a:moveTo>
                <a:lnTo>
                  <a:pt x="6361727" y="0"/>
                </a:lnTo>
                <a:lnTo>
                  <a:pt x="6361727" y="2106602"/>
                </a:lnTo>
                <a:lnTo>
                  <a:pt x="0" y="210660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6674834" y="8180398"/>
            <a:ext cx="6361727" cy="2106602"/>
          </a:xfrm>
          <a:custGeom>
            <a:avLst/>
            <a:gdLst/>
            <a:ahLst/>
            <a:cxnLst/>
            <a:rect r="r" b="b" t="t" l="l"/>
            <a:pathLst>
              <a:path h="2106602" w="6361727">
                <a:moveTo>
                  <a:pt x="0" y="0"/>
                </a:moveTo>
                <a:lnTo>
                  <a:pt x="6361728" y="0"/>
                </a:lnTo>
                <a:lnTo>
                  <a:pt x="6361728" y="2106602"/>
                </a:lnTo>
                <a:lnTo>
                  <a:pt x="0" y="210660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449874" y="2358657"/>
            <a:ext cx="17388253" cy="4087086"/>
          </a:xfrm>
          <a:custGeom>
            <a:avLst/>
            <a:gdLst/>
            <a:ahLst/>
            <a:cxnLst/>
            <a:rect r="r" b="b" t="t" l="l"/>
            <a:pathLst>
              <a:path h="4087086" w="17388253">
                <a:moveTo>
                  <a:pt x="0" y="0"/>
                </a:moveTo>
                <a:lnTo>
                  <a:pt x="17388252" y="0"/>
                </a:lnTo>
                <a:lnTo>
                  <a:pt x="17388252" y="4087085"/>
                </a:lnTo>
                <a:lnTo>
                  <a:pt x="0" y="4087085"/>
                </a:lnTo>
                <a:lnTo>
                  <a:pt x="0" y="0"/>
                </a:lnTo>
                <a:close/>
              </a:path>
            </a:pathLst>
          </a:custGeom>
          <a:blipFill>
            <a:blip r:embed="rId4"/>
            <a:stretch>
              <a:fillRect l="0" t="0" r="0" b="0"/>
            </a:stretch>
          </a:blipFill>
        </p:spPr>
      </p:sp>
      <p:sp>
        <p:nvSpPr>
          <p:cNvPr name="TextBox 7" id="7"/>
          <p:cNvSpPr txBox="true"/>
          <p:nvPr/>
        </p:nvSpPr>
        <p:spPr>
          <a:xfrm rot="0">
            <a:off x="2761628" y="541341"/>
            <a:ext cx="12764744" cy="1295400"/>
          </a:xfrm>
          <a:prstGeom prst="rect">
            <a:avLst/>
          </a:prstGeom>
        </p:spPr>
        <p:txBody>
          <a:bodyPr anchor="t" rtlCol="false" tIns="0" lIns="0" bIns="0" rIns="0">
            <a:spAutoFit/>
          </a:bodyPr>
          <a:lstStyle/>
          <a:p>
            <a:pPr algn="ctr">
              <a:lnSpc>
                <a:spcPts val="10500"/>
              </a:lnSpc>
              <a:spcBef>
                <a:spcPct val="0"/>
              </a:spcBef>
            </a:pPr>
            <a:r>
              <a:rPr lang="en-US" sz="7500">
                <a:solidFill>
                  <a:srgbClr val="992800"/>
                </a:solidFill>
                <a:latin typeface="TAN Ashford"/>
                <a:ea typeface="TAN Ashford"/>
                <a:cs typeface="TAN Ashford"/>
                <a:sym typeface="TAN Ashford"/>
              </a:rPr>
              <a:t>NYS Requirements</a:t>
            </a:r>
          </a:p>
        </p:txBody>
      </p:sp>
      <p:sp>
        <p:nvSpPr>
          <p:cNvPr name="TextBox 8" id="8"/>
          <p:cNvSpPr txBox="true"/>
          <p:nvPr/>
        </p:nvSpPr>
        <p:spPr>
          <a:xfrm rot="0">
            <a:off x="449874" y="6689500"/>
            <a:ext cx="17388253" cy="1180465"/>
          </a:xfrm>
          <a:prstGeom prst="rect">
            <a:avLst/>
          </a:prstGeom>
        </p:spPr>
        <p:txBody>
          <a:bodyPr anchor="t" rtlCol="false" tIns="0" lIns="0" bIns="0" rIns="0">
            <a:spAutoFit/>
          </a:bodyPr>
          <a:lstStyle/>
          <a:p>
            <a:pPr algn="ctr">
              <a:lnSpc>
                <a:spcPts val="4759"/>
              </a:lnSpc>
            </a:pPr>
            <a:r>
              <a:rPr lang="en-US" sz="3399">
                <a:solidFill>
                  <a:srgbClr val="000000"/>
                </a:solidFill>
                <a:latin typeface="TAN Angleton"/>
                <a:ea typeface="TAN Angleton"/>
                <a:cs typeface="TAN Angleton"/>
                <a:sym typeface="TAN Angleton"/>
              </a:rPr>
              <a:t>SOTA Students already qualify for the NYS Advanced Designation with the Arts credits earned through their major.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FBE1"/>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1853896" y="1853896"/>
            <a:ext cx="5898762" cy="2190969"/>
          </a:xfrm>
          <a:custGeom>
            <a:avLst/>
            <a:gdLst/>
            <a:ahLst/>
            <a:cxnLst/>
            <a:rect r="r" b="b" t="t" l="l"/>
            <a:pathLst>
              <a:path h="2190969" w="5898762">
                <a:moveTo>
                  <a:pt x="0" y="0"/>
                </a:moveTo>
                <a:lnTo>
                  <a:pt x="5898761" y="0"/>
                </a:lnTo>
                <a:lnTo>
                  <a:pt x="5898761" y="2190969"/>
                </a:lnTo>
                <a:lnTo>
                  <a:pt x="0" y="219096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400000">
            <a:off x="-1853896" y="7241154"/>
            <a:ext cx="5898762" cy="2190969"/>
          </a:xfrm>
          <a:custGeom>
            <a:avLst/>
            <a:gdLst/>
            <a:ahLst/>
            <a:cxnLst/>
            <a:rect r="r" b="b" t="t" l="l"/>
            <a:pathLst>
              <a:path h="2190969" w="5898762">
                <a:moveTo>
                  <a:pt x="0" y="0"/>
                </a:moveTo>
                <a:lnTo>
                  <a:pt x="5898761" y="0"/>
                </a:lnTo>
                <a:lnTo>
                  <a:pt x="5898761" y="2190969"/>
                </a:lnTo>
                <a:lnTo>
                  <a:pt x="0" y="219096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5297762" y="477584"/>
            <a:ext cx="2573467" cy="1981569"/>
          </a:xfrm>
          <a:custGeom>
            <a:avLst/>
            <a:gdLst/>
            <a:ahLst/>
            <a:cxnLst/>
            <a:rect r="r" b="b" t="t" l="l"/>
            <a:pathLst>
              <a:path h="1981569" w="2573467">
                <a:moveTo>
                  <a:pt x="0" y="0"/>
                </a:moveTo>
                <a:lnTo>
                  <a:pt x="2573467" y="0"/>
                </a:lnTo>
                <a:lnTo>
                  <a:pt x="2573467" y="1981569"/>
                </a:lnTo>
                <a:lnTo>
                  <a:pt x="0" y="198156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4088484" y="2707737"/>
            <a:ext cx="10870485" cy="7061471"/>
          </a:xfrm>
          <a:custGeom>
            <a:avLst/>
            <a:gdLst/>
            <a:ahLst/>
            <a:cxnLst/>
            <a:rect r="r" b="b" t="t" l="l"/>
            <a:pathLst>
              <a:path h="7061471" w="10870485">
                <a:moveTo>
                  <a:pt x="0" y="0"/>
                </a:moveTo>
                <a:lnTo>
                  <a:pt x="10870485" y="0"/>
                </a:lnTo>
                <a:lnTo>
                  <a:pt x="10870485" y="7061470"/>
                </a:lnTo>
                <a:lnTo>
                  <a:pt x="0" y="7061470"/>
                </a:lnTo>
                <a:lnTo>
                  <a:pt x="0" y="0"/>
                </a:lnTo>
                <a:close/>
              </a:path>
            </a:pathLst>
          </a:custGeom>
          <a:blipFill>
            <a:blip r:embed="rId6"/>
            <a:stretch>
              <a:fillRect l="0" t="-3905" r="0" b="-971"/>
            </a:stretch>
          </a:blipFill>
        </p:spPr>
      </p:sp>
      <p:sp>
        <p:nvSpPr>
          <p:cNvPr name="TextBox 6" id="6"/>
          <p:cNvSpPr txBox="true"/>
          <p:nvPr/>
        </p:nvSpPr>
        <p:spPr>
          <a:xfrm rot="0">
            <a:off x="3577292" y="185854"/>
            <a:ext cx="11949080" cy="2273299"/>
          </a:xfrm>
          <a:prstGeom prst="rect">
            <a:avLst/>
          </a:prstGeom>
        </p:spPr>
        <p:txBody>
          <a:bodyPr anchor="t" rtlCol="false" tIns="0" lIns="0" bIns="0" rIns="0">
            <a:spAutoFit/>
          </a:bodyPr>
          <a:lstStyle/>
          <a:p>
            <a:pPr algn="ctr">
              <a:lnSpc>
                <a:spcPts val="9100"/>
              </a:lnSpc>
              <a:spcBef>
                <a:spcPct val="0"/>
              </a:spcBef>
            </a:pPr>
            <a:r>
              <a:rPr lang="en-US" sz="6500">
                <a:solidFill>
                  <a:srgbClr val="992800"/>
                </a:solidFill>
                <a:latin typeface="TAN Ashford"/>
                <a:ea typeface="TAN Ashford"/>
                <a:cs typeface="TAN Ashford"/>
                <a:sym typeface="TAN Ashford"/>
              </a:rPr>
              <a:t>SOTA Graduation Requirements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FBE1"/>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15201900" y="-1028700"/>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5400000">
            <a:off x="-1028700" y="7200900"/>
            <a:ext cx="4114800" cy="4114800"/>
          </a:xfrm>
          <a:custGeom>
            <a:avLst/>
            <a:gdLst/>
            <a:ahLst/>
            <a:cxnLst/>
            <a:rect r="r" b="b" t="t" l="l"/>
            <a:pathLst>
              <a:path h="4114800" w="4114800">
                <a:moveTo>
                  <a:pt x="4114800" y="4114800"/>
                </a:moveTo>
                <a:lnTo>
                  <a:pt x="0" y="4114800"/>
                </a:lnTo>
                <a:lnTo>
                  <a:pt x="0" y="0"/>
                </a:lnTo>
                <a:lnTo>
                  <a:pt x="4114800" y="0"/>
                </a:lnTo>
                <a:lnTo>
                  <a:pt x="4114800" y="411480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3148773" y="36186"/>
            <a:ext cx="1664942" cy="1985028"/>
          </a:xfrm>
          <a:custGeom>
            <a:avLst/>
            <a:gdLst/>
            <a:ahLst/>
            <a:cxnLst/>
            <a:rect r="r" b="b" t="t" l="l"/>
            <a:pathLst>
              <a:path h="1985028" w="1664942">
                <a:moveTo>
                  <a:pt x="0" y="0"/>
                </a:moveTo>
                <a:lnTo>
                  <a:pt x="1664942" y="0"/>
                </a:lnTo>
                <a:lnTo>
                  <a:pt x="1664942" y="1985028"/>
                </a:lnTo>
                <a:lnTo>
                  <a:pt x="0" y="198502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345187" y="1588910"/>
            <a:ext cx="15197517" cy="5381738"/>
          </a:xfrm>
          <a:prstGeom prst="rect">
            <a:avLst/>
          </a:prstGeom>
        </p:spPr>
        <p:txBody>
          <a:bodyPr anchor="t" rtlCol="false" tIns="0" lIns="0" bIns="0" rIns="0">
            <a:spAutoFit/>
          </a:bodyPr>
          <a:lstStyle/>
          <a:p>
            <a:pPr algn="l">
              <a:lnSpc>
                <a:spcPts val="4759"/>
              </a:lnSpc>
            </a:pPr>
            <a:r>
              <a:rPr lang="en-US" sz="3399">
                <a:solidFill>
                  <a:srgbClr val="000000"/>
                </a:solidFill>
                <a:latin typeface="TAN Garland"/>
                <a:ea typeface="TAN Garland"/>
                <a:cs typeface="TAN Garland"/>
                <a:sym typeface="TAN Garland"/>
              </a:rPr>
              <a:t>SchoolLinks: </a:t>
            </a:r>
          </a:p>
          <a:p>
            <a:pPr algn="l" marL="734059" indent="-367030" lvl="1">
              <a:lnSpc>
                <a:spcPts val="4759"/>
              </a:lnSpc>
              <a:buFont typeface="Arial"/>
              <a:buChar char="•"/>
            </a:pPr>
            <a:r>
              <a:rPr lang="en-US" sz="3399">
                <a:solidFill>
                  <a:srgbClr val="000000"/>
                </a:solidFill>
                <a:latin typeface="TAN Garland"/>
                <a:ea typeface="TAN Garland"/>
                <a:cs typeface="TAN Garland"/>
                <a:sym typeface="TAN Garland"/>
              </a:rPr>
              <a:t>Where Counselors can communicate with parents, students, and college programs.</a:t>
            </a:r>
          </a:p>
          <a:p>
            <a:pPr algn="l" marL="734059" indent="-367030" lvl="1">
              <a:lnSpc>
                <a:spcPts val="4759"/>
              </a:lnSpc>
              <a:buFont typeface="Arial"/>
              <a:buChar char="•"/>
            </a:pPr>
            <a:r>
              <a:rPr lang="en-US" sz="3399">
                <a:solidFill>
                  <a:srgbClr val="000000"/>
                </a:solidFill>
                <a:latin typeface="TAN Garland"/>
                <a:ea typeface="TAN Garland"/>
                <a:cs typeface="TAN Garland"/>
                <a:sym typeface="TAN Garland"/>
              </a:rPr>
              <a:t>Where students can connect with colleges and learn more about their academic, social, and emotional needs and goals.</a:t>
            </a:r>
          </a:p>
          <a:p>
            <a:pPr algn="l">
              <a:lnSpc>
                <a:spcPts val="4759"/>
              </a:lnSpc>
            </a:pPr>
            <a:r>
              <a:rPr lang="en-US" sz="3399">
                <a:solidFill>
                  <a:srgbClr val="000000"/>
                </a:solidFill>
                <a:latin typeface="TAN Garland"/>
                <a:ea typeface="TAN Garland"/>
                <a:cs typeface="TAN Garland"/>
                <a:sym typeface="TAN Garland"/>
              </a:rPr>
              <a:t>College Board:</a:t>
            </a:r>
          </a:p>
          <a:p>
            <a:pPr algn="l" marL="734059" indent="-367030" lvl="1">
              <a:lnSpc>
                <a:spcPts val="4759"/>
              </a:lnSpc>
              <a:buFont typeface="Arial"/>
              <a:buChar char="•"/>
            </a:pPr>
            <a:r>
              <a:rPr lang="en-US" sz="3399">
                <a:solidFill>
                  <a:srgbClr val="000000"/>
                </a:solidFill>
                <a:latin typeface="TAN Garland"/>
                <a:ea typeface="TAN Garland"/>
                <a:cs typeface="TAN Garland"/>
                <a:sym typeface="TAN Garland"/>
              </a:rPr>
              <a:t>A non-profit organization that supports college transitions and is the hub to see test scores such as the SAT, ACT, and AP exams.</a:t>
            </a:r>
            <a:r>
              <a:rPr lang="en-US" sz="3399">
                <a:solidFill>
                  <a:srgbClr val="000000"/>
                </a:solidFill>
                <a:latin typeface="TAN Garland"/>
                <a:ea typeface="TAN Garland"/>
                <a:cs typeface="TAN Garland"/>
                <a:sym typeface="TAN Garland"/>
              </a:rPr>
              <a:t> </a:t>
            </a:r>
          </a:p>
        </p:txBody>
      </p:sp>
      <p:sp>
        <p:nvSpPr>
          <p:cNvPr name="TextBox 6" id="6"/>
          <p:cNvSpPr txBox="true"/>
          <p:nvPr/>
        </p:nvSpPr>
        <p:spPr>
          <a:xfrm rot="0">
            <a:off x="759434" y="634365"/>
            <a:ext cx="12764744" cy="712450"/>
          </a:xfrm>
          <a:prstGeom prst="rect">
            <a:avLst/>
          </a:prstGeom>
        </p:spPr>
        <p:txBody>
          <a:bodyPr anchor="t" rtlCol="false" tIns="0" lIns="0" bIns="0" rIns="0">
            <a:spAutoFit/>
          </a:bodyPr>
          <a:lstStyle/>
          <a:p>
            <a:pPr algn="ctr">
              <a:lnSpc>
                <a:spcPts val="5879"/>
              </a:lnSpc>
              <a:spcBef>
                <a:spcPct val="0"/>
              </a:spcBef>
            </a:pPr>
            <a:r>
              <a:rPr lang="en-US" sz="4199">
                <a:solidFill>
                  <a:srgbClr val="992800"/>
                </a:solidFill>
                <a:latin typeface="TAN Ashford"/>
                <a:ea typeface="TAN Ashford"/>
                <a:cs typeface="TAN Ashford"/>
                <a:sym typeface="TAN Ashford"/>
              </a:rPr>
              <a:t>School Links and College Board</a:t>
            </a:r>
          </a:p>
        </p:txBody>
      </p:sp>
      <p:sp>
        <p:nvSpPr>
          <p:cNvPr name="TextBox 7" id="7"/>
          <p:cNvSpPr txBox="true"/>
          <p:nvPr/>
        </p:nvSpPr>
        <p:spPr>
          <a:xfrm rot="0">
            <a:off x="759434" y="6931800"/>
            <a:ext cx="15197517" cy="323215"/>
          </a:xfrm>
          <a:prstGeom prst="rect">
            <a:avLst/>
          </a:prstGeom>
        </p:spPr>
        <p:txBody>
          <a:bodyPr anchor="t" rtlCol="false" tIns="0" lIns="0" bIns="0" rIns="0">
            <a:spAutoFit/>
          </a:bodyPr>
          <a:lstStyle/>
          <a:p>
            <a:pPr algn="ctr">
              <a:lnSpc>
                <a:spcPts val="2659"/>
              </a:lnSpc>
              <a:spcBef>
                <a:spcPct val="0"/>
              </a:spcBef>
            </a:pPr>
          </a:p>
        </p:txBody>
      </p:sp>
      <p:sp>
        <p:nvSpPr>
          <p:cNvPr name="TextBox 8" id="8"/>
          <p:cNvSpPr txBox="true"/>
          <p:nvPr/>
        </p:nvSpPr>
        <p:spPr>
          <a:xfrm rot="0">
            <a:off x="3086100" y="7134225"/>
            <a:ext cx="14987859" cy="2380615"/>
          </a:xfrm>
          <a:prstGeom prst="rect">
            <a:avLst/>
          </a:prstGeom>
        </p:spPr>
        <p:txBody>
          <a:bodyPr anchor="t" rtlCol="false" tIns="0" lIns="0" bIns="0" rIns="0">
            <a:spAutoFit/>
          </a:bodyPr>
          <a:lstStyle/>
          <a:p>
            <a:pPr algn="l" marL="734059" indent="-367030" lvl="1">
              <a:lnSpc>
                <a:spcPts val="4759"/>
              </a:lnSpc>
              <a:buFont typeface="Arial"/>
              <a:buChar char="•"/>
            </a:pPr>
            <a:r>
              <a:rPr lang="en-US" sz="3399">
                <a:solidFill>
                  <a:srgbClr val="000000"/>
                </a:solidFill>
                <a:latin typeface="TAN Garland"/>
                <a:ea typeface="TAN Garland"/>
                <a:cs typeface="TAN Garland"/>
                <a:sym typeface="TAN Garland"/>
              </a:rPr>
              <a:t>College Board also offers tutoring programs based on PSAT results</a:t>
            </a:r>
          </a:p>
          <a:p>
            <a:pPr algn="l" marL="734059" indent="-367030" lvl="1">
              <a:lnSpc>
                <a:spcPts val="4759"/>
              </a:lnSpc>
              <a:buFont typeface="Arial"/>
              <a:buChar char="•"/>
            </a:pPr>
            <a:r>
              <a:rPr lang="en-US" sz="3399">
                <a:solidFill>
                  <a:srgbClr val="000000"/>
                </a:solidFill>
                <a:latin typeface="TAN Garland"/>
                <a:ea typeface="TAN Garland"/>
                <a:cs typeface="TAN Garland"/>
                <a:sym typeface="TAN Garland"/>
              </a:rPr>
              <a:t>For more information, you can visit the College Board website: https://www.collegeboard.org/</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FFFBE1"/>
        </a:solidFill>
      </p:bgPr>
    </p:bg>
    <p:spTree>
      <p:nvGrpSpPr>
        <p:cNvPr id="1" name=""/>
        <p:cNvGrpSpPr/>
        <p:nvPr/>
      </p:nvGrpSpPr>
      <p:grpSpPr>
        <a:xfrm>
          <a:off x="0" y="0"/>
          <a:ext cx="0" cy="0"/>
          <a:chOff x="0" y="0"/>
          <a:chExt cx="0" cy="0"/>
        </a:xfrm>
      </p:grpSpPr>
      <p:sp>
        <p:nvSpPr>
          <p:cNvPr name="TextBox 2" id="2"/>
          <p:cNvSpPr txBox="true"/>
          <p:nvPr/>
        </p:nvSpPr>
        <p:spPr>
          <a:xfrm rot="0">
            <a:off x="2761628" y="454978"/>
            <a:ext cx="12764744" cy="903604"/>
          </a:xfrm>
          <a:prstGeom prst="rect">
            <a:avLst/>
          </a:prstGeom>
        </p:spPr>
        <p:txBody>
          <a:bodyPr anchor="t" rtlCol="false" tIns="0" lIns="0" bIns="0" rIns="0">
            <a:spAutoFit/>
          </a:bodyPr>
          <a:lstStyle/>
          <a:p>
            <a:pPr algn="ctr">
              <a:lnSpc>
                <a:spcPts val="7420"/>
              </a:lnSpc>
              <a:spcBef>
                <a:spcPct val="0"/>
              </a:spcBef>
            </a:pPr>
            <a:r>
              <a:rPr lang="en-US" sz="5300">
                <a:solidFill>
                  <a:srgbClr val="992800"/>
                </a:solidFill>
                <a:latin typeface="TAN Ashford"/>
                <a:ea typeface="TAN Ashford"/>
                <a:cs typeface="TAN Ashford"/>
                <a:sym typeface="TAN Ashford"/>
              </a:rPr>
              <a:t>Summer School</a:t>
            </a:r>
          </a:p>
        </p:txBody>
      </p:sp>
      <p:grpSp>
        <p:nvGrpSpPr>
          <p:cNvPr name="Group 3" id="3"/>
          <p:cNvGrpSpPr/>
          <p:nvPr/>
        </p:nvGrpSpPr>
        <p:grpSpPr>
          <a:xfrm rot="-10800000">
            <a:off x="15907907" y="0"/>
            <a:ext cx="2166860" cy="10360045"/>
            <a:chOff x="0" y="0"/>
            <a:chExt cx="2889147" cy="13813393"/>
          </a:xfrm>
        </p:grpSpPr>
        <p:grpSp>
          <p:nvGrpSpPr>
            <p:cNvPr name="Group 4" id="4"/>
            <p:cNvGrpSpPr/>
            <p:nvPr/>
          </p:nvGrpSpPr>
          <p:grpSpPr>
            <a:xfrm rot="0">
              <a:off x="0" y="0"/>
              <a:ext cx="559966" cy="13813393"/>
              <a:chOff x="0" y="0"/>
              <a:chExt cx="110611" cy="2728571"/>
            </a:xfrm>
          </p:grpSpPr>
          <p:sp>
            <p:nvSpPr>
              <p:cNvPr name="Freeform 5" id="5"/>
              <p:cNvSpPr/>
              <p:nvPr/>
            </p:nvSpPr>
            <p:spPr>
              <a:xfrm flipH="false" flipV="false" rot="0">
                <a:off x="0" y="0"/>
                <a:ext cx="110611" cy="2728571"/>
              </a:xfrm>
              <a:custGeom>
                <a:avLst/>
                <a:gdLst/>
                <a:ahLst/>
                <a:cxnLst/>
                <a:rect r="r" b="b" t="t" l="l"/>
                <a:pathLst>
                  <a:path h="2728571" w="110611">
                    <a:moveTo>
                      <a:pt x="0" y="0"/>
                    </a:moveTo>
                    <a:lnTo>
                      <a:pt x="110611" y="0"/>
                    </a:lnTo>
                    <a:lnTo>
                      <a:pt x="110611" y="2728571"/>
                    </a:lnTo>
                    <a:lnTo>
                      <a:pt x="0" y="2728571"/>
                    </a:lnTo>
                    <a:close/>
                  </a:path>
                </a:pathLst>
              </a:custGeom>
              <a:solidFill>
                <a:srgbClr val="058789"/>
              </a:solidFill>
            </p:spPr>
          </p:sp>
          <p:sp>
            <p:nvSpPr>
              <p:cNvPr name="TextBox 6" id="6"/>
              <p:cNvSpPr txBox="true"/>
              <p:nvPr/>
            </p:nvSpPr>
            <p:spPr>
              <a:xfrm>
                <a:off x="0" y="-38100"/>
                <a:ext cx="110611" cy="2766671"/>
              </a:xfrm>
              <a:prstGeom prst="rect">
                <a:avLst/>
              </a:prstGeom>
            </p:spPr>
            <p:txBody>
              <a:bodyPr anchor="ctr" rtlCol="false" tIns="50800" lIns="50800" bIns="50800" rIns="50800"/>
              <a:lstStyle/>
              <a:p>
                <a:pPr algn="ctr">
                  <a:lnSpc>
                    <a:spcPts val="2659"/>
                  </a:lnSpc>
                  <a:spcBef>
                    <a:spcPct val="0"/>
                  </a:spcBef>
                </a:pPr>
              </a:p>
            </p:txBody>
          </p:sp>
        </p:grpSp>
        <p:grpSp>
          <p:nvGrpSpPr>
            <p:cNvPr name="Group 7" id="7"/>
            <p:cNvGrpSpPr/>
            <p:nvPr/>
          </p:nvGrpSpPr>
          <p:grpSpPr>
            <a:xfrm rot="0">
              <a:off x="776393" y="0"/>
              <a:ext cx="559966" cy="13813393"/>
              <a:chOff x="0" y="0"/>
              <a:chExt cx="110611" cy="2728571"/>
            </a:xfrm>
          </p:grpSpPr>
          <p:sp>
            <p:nvSpPr>
              <p:cNvPr name="Freeform 8" id="8"/>
              <p:cNvSpPr/>
              <p:nvPr/>
            </p:nvSpPr>
            <p:spPr>
              <a:xfrm flipH="false" flipV="false" rot="0">
                <a:off x="0" y="0"/>
                <a:ext cx="110611" cy="2728571"/>
              </a:xfrm>
              <a:custGeom>
                <a:avLst/>
                <a:gdLst/>
                <a:ahLst/>
                <a:cxnLst/>
                <a:rect r="r" b="b" t="t" l="l"/>
                <a:pathLst>
                  <a:path h="2728571" w="110611">
                    <a:moveTo>
                      <a:pt x="0" y="0"/>
                    </a:moveTo>
                    <a:lnTo>
                      <a:pt x="110611" y="0"/>
                    </a:lnTo>
                    <a:lnTo>
                      <a:pt x="110611" y="2728571"/>
                    </a:lnTo>
                    <a:lnTo>
                      <a:pt x="0" y="2728571"/>
                    </a:lnTo>
                    <a:close/>
                  </a:path>
                </a:pathLst>
              </a:custGeom>
              <a:solidFill>
                <a:srgbClr val="CD5E30"/>
              </a:solidFill>
            </p:spPr>
          </p:sp>
          <p:sp>
            <p:nvSpPr>
              <p:cNvPr name="TextBox 9" id="9"/>
              <p:cNvSpPr txBox="true"/>
              <p:nvPr/>
            </p:nvSpPr>
            <p:spPr>
              <a:xfrm>
                <a:off x="0" y="-38100"/>
                <a:ext cx="110611" cy="2766671"/>
              </a:xfrm>
              <a:prstGeom prst="rect">
                <a:avLst/>
              </a:prstGeom>
            </p:spPr>
            <p:txBody>
              <a:bodyPr anchor="ctr" rtlCol="false" tIns="50800" lIns="50800" bIns="50800" rIns="50800"/>
              <a:lstStyle/>
              <a:p>
                <a:pPr algn="ctr">
                  <a:lnSpc>
                    <a:spcPts val="2659"/>
                  </a:lnSpc>
                  <a:spcBef>
                    <a:spcPct val="0"/>
                  </a:spcBef>
                </a:pPr>
              </a:p>
            </p:txBody>
          </p:sp>
        </p:grpSp>
        <p:grpSp>
          <p:nvGrpSpPr>
            <p:cNvPr name="Group 10" id="10"/>
            <p:cNvGrpSpPr/>
            <p:nvPr/>
          </p:nvGrpSpPr>
          <p:grpSpPr>
            <a:xfrm rot="0">
              <a:off x="1552787" y="0"/>
              <a:ext cx="559966" cy="13813393"/>
              <a:chOff x="0" y="0"/>
              <a:chExt cx="110611" cy="2728571"/>
            </a:xfrm>
          </p:grpSpPr>
          <p:sp>
            <p:nvSpPr>
              <p:cNvPr name="Freeform 11" id="11"/>
              <p:cNvSpPr/>
              <p:nvPr/>
            </p:nvSpPr>
            <p:spPr>
              <a:xfrm flipH="false" flipV="false" rot="0">
                <a:off x="0" y="0"/>
                <a:ext cx="110611" cy="2728571"/>
              </a:xfrm>
              <a:custGeom>
                <a:avLst/>
                <a:gdLst/>
                <a:ahLst/>
                <a:cxnLst/>
                <a:rect r="r" b="b" t="t" l="l"/>
                <a:pathLst>
                  <a:path h="2728571" w="110611">
                    <a:moveTo>
                      <a:pt x="0" y="0"/>
                    </a:moveTo>
                    <a:lnTo>
                      <a:pt x="110611" y="0"/>
                    </a:lnTo>
                    <a:lnTo>
                      <a:pt x="110611" y="2728571"/>
                    </a:lnTo>
                    <a:lnTo>
                      <a:pt x="0" y="2728571"/>
                    </a:lnTo>
                    <a:close/>
                  </a:path>
                </a:pathLst>
              </a:custGeom>
              <a:solidFill>
                <a:srgbClr val="992800"/>
              </a:solidFill>
            </p:spPr>
          </p:sp>
          <p:sp>
            <p:nvSpPr>
              <p:cNvPr name="TextBox 12" id="12"/>
              <p:cNvSpPr txBox="true"/>
              <p:nvPr/>
            </p:nvSpPr>
            <p:spPr>
              <a:xfrm>
                <a:off x="0" y="-38100"/>
                <a:ext cx="110611" cy="2766671"/>
              </a:xfrm>
              <a:prstGeom prst="rect">
                <a:avLst/>
              </a:prstGeom>
            </p:spPr>
            <p:txBody>
              <a:bodyPr anchor="ctr" rtlCol="false" tIns="50800" lIns="50800" bIns="50800" rIns="50800"/>
              <a:lstStyle/>
              <a:p>
                <a:pPr algn="ctr">
                  <a:lnSpc>
                    <a:spcPts val="2659"/>
                  </a:lnSpc>
                  <a:spcBef>
                    <a:spcPct val="0"/>
                  </a:spcBef>
                </a:pPr>
              </a:p>
            </p:txBody>
          </p:sp>
        </p:grpSp>
        <p:grpSp>
          <p:nvGrpSpPr>
            <p:cNvPr name="Group 13" id="13"/>
            <p:cNvGrpSpPr/>
            <p:nvPr/>
          </p:nvGrpSpPr>
          <p:grpSpPr>
            <a:xfrm rot="0">
              <a:off x="2329180" y="0"/>
              <a:ext cx="559966" cy="13813393"/>
              <a:chOff x="0" y="0"/>
              <a:chExt cx="110611" cy="2728571"/>
            </a:xfrm>
          </p:grpSpPr>
          <p:sp>
            <p:nvSpPr>
              <p:cNvPr name="Freeform 14" id="14"/>
              <p:cNvSpPr/>
              <p:nvPr/>
            </p:nvSpPr>
            <p:spPr>
              <a:xfrm flipH="false" flipV="false" rot="0">
                <a:off x="0" y="0"/>
                <a:ext cx="110611" cy="2728571"/>
              </a:xfrm>
              <a:custGeom>
                <a:avLst/>
                <a:gdLst/>
                <a:ahLst/>
                <a:cxnLst/>
                <a:rect r="r" b="b" t="t" l="l"/>
                <a:pathLst>
                  <a:path h="2728571" w="110611">
                    <a:moveTo>
                      <a:pt x="0" y="0"/>
                    </a:moveTo>
                    <a:lnTo>
                      <a:pt x="110611" y="0"/>
                    </a:lnTo>
                    <a:lnTo>
                      <a:pt x="110611" y="2728571"/>
                    </a:lnTo>
                    <a:lnTo>
                      <a:pt x="0" y="2728571"/>
                    </a:lnTo>
                    <a:close/>
                  </a:path>
                </a:pathLst>
              </a:custGeom>
              <a:solidFill>
                <a:srgbClr val="E3A72F"/>
              </a:solidFill>
            </p:spPr>
          </p:sp>
          <p:sp>
            <p:nvSpPr>
              <p:cNvPr name="TextBox 15" id="15"/>
              <p:cNvSpPr txBox="true"/>
              <p:nvPr/>
            </p:nvSpPr>
            <p:spPr>
              <a:xfrm>
                <a:off x="0" y="-38100"/>
                <a:ext cx="110611" cy="2766671"/>
              </a:xfrm>
              <a:prstGeom prst="rect">
                <a:avLst/>
              </a:prstGeom>
            </p:spPr>
            <p:txBody>
              <a:bodyPr anchor="ctr" rtlCol="false" tIns="50800" lIns="50800" bIns="50800" rIns="50800"/>
              <a:lstStyle/>
              <a:p>
                <a:pPr algn="ctr">
                  <a:lnSpc>
                    <a:spcPts val="2659"/>
                  </a:lnSpc>
                  <a:spcBef>
                    <a:spcPct val="0"/>
                  </a:spcBef>
                </a:pPr>
              </a:p>
            </p:txBody>
          </p:sp>
        </p:grpSp>
      </p:grpSp>
      <p:sp>
        <p:nvSpPr>
          <p:cNvPr name="TextBox 16" id="16"/>
          <p:cNvSpPr txBox="true"/>
          <p:nvPr/>
        </p:nvSpPr>
        <p:spPr>
          <a:xfrm rot="0">
            <a:off x="436291" y="1588301"/>
            <a:ext cx="15090081" cy="8125244"/>
          </a:xfrm>
          <a:prstGeom prst="rect">
            <a:avLst/>
          </a:prstGeom>
        </p:spPr>
        <p:txBody>
          <a:bodyPr anchor="t" rtlCol="false" tIns="0" lIns="0" bIns="0" rIns="0">
            <a:spAutoFit/>
          </a:bodyPr>
          <a:lstStyle/>
          <a:p>
            <a:pPr algn="l">
              <a:lnSpc>
                <a:spcPts val="4620"/>
              </a:lnSpc>
            </a:pPr>
            <a:r>
              <a:rPr lang="en-US" sz="2701">
                <a:solidFill>
                  <a:srgbClr val="000000"/>
                </a:solidFill>
                <a:latin typeface="TAN Angleton"/>
                <a:ea typeface="TAN Angleton"/>
                <a:cs typeface="TAN Angleton"/>
                <a:sym typeface="TAN Angleton"/>
              </a:rPr>
              <a:t>8th-grade students going into 9th grade have an opportunity for advancement as well as recovery this summer:</a:t>
            </a:r>
          </a:p>
          <a:p>
            <a:pPr algn="l">
              <a:lnSpc>
                <a:spcPts val="4620"/>
              </a:lnSpc>
            </a:pPr>
          </a:p>
          <a:p>
            <a:pPr algn="l" marL="583316" indent="-291658" lvl="1">
              <a:lnSpc>
                <a:spcPts val="4620"/>
              </a:lnSpc>
              <a:buFont typeface="Arial"/>
              <a:buChar char="•"/>
            </a:pPr>
            <a:r>
              <a:rPr lang="en-US" sz="2701">
                <a:solidFill>
                  <a:srgbClr val="000000"/>
                </a:solidFill>
                <a:latin typeface="TAN Angleton"/>
                <a:ea typeface="TAN Angleton"/>
                <a:cs typeface="TAN Angleton"/>
                <a:sym typeface="TAN Angleton"/>
              </a:rPr>
              <a:t>Acceleration University </a:t>
            </a:r>
            <a:r>
              <a:rPr lang="en-US" sz="2701">
                <a:solidFill>
                  <a:srgbClr val="000000"/>
                </a:solidFill>
                <a:latin typeface="TAN Angleton"/>
                <a:ea typeface="TAN Angleton"/>
                <a:cs typeface="TAN Angleton"/>
                <a:sym typeface="TAN Angleton"/>
              </a:rPr>
              <a:t>at St. John Fisher University: This placement is for advancement for high school credits. Parents must sign their child up if they’d like to attend. </a:t>
            </a:r>
          </a:p>
          <a:p>
            <a:pPr algn="l">
              <a:lnSpc>
                <a:spcPts val="4620"/>
              </a:lnSpc>
            </a:pPr>
          </a:p>
          <a:p>
            <a:pPr algn="l" marL="583316" indent="-291658" lvl="1">
              <a:lnSpc>
                <a:spcPts val="4620"/>
              </a:lnSpc>
              <a:buFont typeface="Arial"/>
              <a:buChar char="•"/>
            </a:pPr>
            <a:r>
              <a:rPr lang="en-US" sz="2701">
                <a:solidFill>
                  <a:srgbClr val="000000"/>
                </a:solidFill>
                <a:latin typeface="TAN Angleton"/>
                <a:ea typeface="TAN Angleton"/>
                <a:cs typeface="TAN Angleton"/>
                <a:sym typeface="TAN Angleton"/>
              </a:rPr>
              <a:t>For students currently enrolled in a credit-bearing course, such as Earth Science or Algebra I, who fail an exam or course will be registered by their counselor for recovery at summer school. </a:t>
            </a:r>
          </a:p>
          <a:p>
            <a:pPr algn="l">
              <a:lnSpc>
                <a:spcPts val="4620"/>
              </a:lnSpc>
            </a:pPr>
          </a:p>
          <a:p>
            <a:pPr algn="l">
              <a:lnSpc>
                <a:spcPts val="4620"/>
              </a:lnSpc>
            </a:pPr>
          </a:p>
          <a:p>
            <a:pPr algn="l">
              <a:lnSpc>
                <a:spcPts val="4620"/>
              </a:lnSpc>
            </a:pPr>
          </a:p>
          <a:p>
            <a:pPr algn="l">
              <a:lnSpc>
                <a:spcPts val="4620"/>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DAFluKEFLIg</dc:identifier>
  <dcterms:modified xsi:type="dcterms:W3CDTF">2011-08-01T06:04:30Z</dcterms:modified>
  <cp:revision>1</cp:revision>
  <dc:title>High School Transition Night</dc:title>
</cp:coreProperties>
</file>